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311" r:id="rId3"/>
    <p:sldId id="312" r:id="rId4"/>
    <p:sldId id="314" r:id="rId5"/>
    <p:sldId id="315" r:id="rId6"/>
    <p:sldId id="263" r:id="rId7"/>
    <p:sldId id="264" r:id="rId8"/>
    <p:sldId id="267" r:id="rId9"/>
    <p:sldId id="305" r:id="rId10"/>
    <p:sldId id="265" r:id="rId11"/>
    <p:sldId id="269" r:id="rId12"/>
    <p:sldId id="271" r:id="rId13"/>
    <p:sldId id="266" r:id="rId14"/>
    <p:sldId id="275" r:id="rId15"/>
    <p:sldId id="286" r:id="rId16"/>
    <p:sldId id="282" r:id="rId17"/>
    <p:sldId id="270" r:id="rId18"/>
    <p:sldId id="268" r:id="rId19"/>
    <p:sldId id="307" r:id="rId20"/>
    <p:sldId id="272" r:id="rId21"/>
    <p:sldId id="316" r:id="rId22"/>
    <p:sldId id="283" r:id="rId23"/>
    <p:sldId id="284" r:id="rId24"/>
    <p:sldId id="277" r:id="rId25"/>
    <p:sldId id="287" r:id="rId26"/>
    <p:sldId id="288" r:id="rId27"/>
    <p:sldId id="289" r:id="rId28"/>
    <p:sldId id="290" r:id="rId29"/>
    <p:sldId id="297" r:id="rId30"/>
    <p:sldId id="291" r:id="rId31"/>
    <p:sldId id="293" r:id="rId32"/>
    <p:sldId id="309" r:id="rId33"/>
    <p:sldId id="310" r:id="rId34"/>
    <p:sldId id="278" r:id="rId35"/>
    <p:sldId id="279" r:id="rId36"/>
    <p:sldId id="280" r:id="rId37"/>
    <p:sldId id="296" r:id="rId38"/>
    <p:sldId id="298" r:id="rId39"/>
    <p:sldId id="304" r:id="rId40"/>
    <p:sldId id="299" r:id="rId41"/>
    <p:sldId id="306" r:id="rId4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097"/>
    <a:srgbClr val="162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94" y="-7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2DDC7-F30C-437C-B663-0C7CB242103B}" type="datetimeFigureOut">
              <a:rPr lang="ru-RU" smtClean="0"/>
              <a:t>ср 22.06.22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90427-4F96-4C52-877B-B9BF6773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2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0242-6378-4A1A-9897-B0A841477085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800974" cy="3514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2EDD-E004-4642-9E85-97F1F99BC4EE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4643-2EA7-442F-B6B0-1F45320C485D}" type="datetime1">
              <a:rPr lang="en-US" smtClean="0"/>
              <a:t>6/22/2022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7B03-AD88-4766-A19A-E254B9513108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47134" y="883964"/>
            <a:ext cx="5587994" cy="1923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5B49-19E6-4D35-A403-06F8523D508B}" type="datetime1">
              <a:rPr lang="en-US" smtClean="0"/>
              <a:t>6/22/2022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4428" y="3880937"/>
            <a:ext cx="1091946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Open Sans Extrabold"/>
                <a:cs typeface="Open Sans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513F8-E40B-4CF7-BF40-2851B90007DE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w4saoE_Fg9lQkuSjMyFR9A34WVvClNj5/view?usp=sharin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u/1/folders/0BxbyCQgzzTAAT1h5RC1jTUNSV3c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2;&#1086;&#1089;&#1084;&#1086;&#1089;-&#1090;&#1091;&#1088;.&#1088;&#1092;/" TargetMode="External"/><Relationship Id="rId2" Type="http://schemas.openxmlformats.org/officeDocument/2006/relationships/hyperlink" Target="http://ocdod74.ru/%d1%81%d1%82%d1%80%d1%83%d0%ba%d1%82%d1%83%d1%80%d0%bd%d1%8b%d0%b5-%d0%bf%d0%be%d0%b4%d1%80%d0%b0%d0%b7%d0%b4%d0%b5%d0%bb%d0%b5%d0%bd%d0%b8%d1%8f/%d1%80%d0%b5%d0%b3%d0%b8%d0%be%d0%bd%d0%b0%d0%bb%d1%8c%d0%bd%d1%8b%d0%b9-%d1%86%d0%b5%d0%bd%d1%82%d1%80-%d0%b4%d0%b5%d1%82%d1%81%d0%ba%d0%be-%d1%8e%d0%bd%d0%be%d1%88%d0%b5%d1%81%d0%ba%d0%be%d0%b3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porttur74.r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utkraevedchelobl" TargetMode="External"/><Relationship Id="rId2" Type="http://schemas.openxmlformats.org/officeDocument/2006/relationships/hyperlink" Target="https://vk.com/club9903420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k.com/kosmostur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utchel@mail.ru" TargetMode="External"/><Relationship Id="rId2" Type="http://schemas.openxmlformats.org/officeDocument/2006/relationships/hyperlink" Target="mailto:kosmos-tur@mail.ru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ocdod@mail.ru" TargetMode="External"/><Relationship Id="rId4" Type="http://schemas.openxmlformats.org/officeDocument/2006/relationships/hyperlink" Target="mailto:raduga2018@mail.ru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cs.google.com/spreadsheets/d/1ProskoscRl_Njg73hvaInx4CoU2wXskknOzLotgqNpQ/edit#gid=0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mchs.gov.ru/registration_tourist_groups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138009.selcdn.ru/turcenter-prod/unauth/19b302/565845d33abcbcb9faf493a0561bdf8db3f6d117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0B_heCI7Cj5-sakNEYkhGZFI3U0k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HdoOjxiCHfLYFA2dDwKSdOAnRVxeEbia/view?usp=sharin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74.rospotrebnadzor.ru/c/document_library/get_file?uuid=084ddf6c-7b11-47fb-8929-126eda0af0ab&amp;groupId=10156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62000" y="1790700"/>
            <a:ext cx="108204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6306185" algn="l"/>
              </a:tabLst>
            </a:pPr>
            <a:r>
              <a:rPr lang="ru-RU" sz="6000" dirty="0" smtClean="0">
                <a:cs typeface="Arial" panose="020B0604020202020204" pitchFamily="34" charset="0"/>
              </a:rPr>
              <a:t>Алгоритм выхода </a:t>
            </a:r>
            <a:br>
              <a:rPr lang="ru-RU" sz="6000" dirty="0" smtClean="0">
                <a:cs typeface="Arial" panose="020B0604020202020204" pitchFamily="34" charset="0"/>
              </a:rPr>
            </a:br>
            <a:r>
              <a:rPr lang="ru-RU" sz="6000" dirty="0" smtClean="0">
                <a:cs typeface="Arial" panose="020B0604020202020204" pitchFamily="34" charset="0"/>
              </a:rPr>
              <a:t>в поход детской группы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7357178"/>
            <a:ext cx="15011400" cy="25358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0130" marR="5080" indent="-2298065">
              <a:lnSpc>
                <a:spcPct val="116599"/>
              </a:lnSpc>
              <a:spcBef>
                <a:spcPts val="100"/>
              </a:spcBef>
            </a:pP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</a:rPr>
              <a:t>Светлана Маратовна </a:t>
            </a:r>
            <a:r>
              <a:rPr lang="ru-RU" sz="5400" b="1" dirty="0" err="1">
                <a:solidFill>
                  <a:schemeClr val="accent5">
                    <a:lumMod val="50000"/>
                  </a:schemeClr>
                </a:solidFill>
              </a:rPr>
              <a:t>Ишкаева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5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310130" marR="5080" indent="-2298065">
              <a:lnSpc>
                <a:spcPct val="116599"/>
              </a:lnSpc>
              <a:spcBef>
                <a:spcPts val="10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заместитель директора по учебно-воспитательной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работе </a:t>
            </a:r>
          </a:p>
          <a:p>
            <a:pPr marL="2310130" marR="5080" indent="-2298065">
              <a:lnSpc>
                <a:spcPct val="116599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Муниципального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автономного учреждения дополнительного образования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310130" marR="5080" indent="-2298065">
              <a:lnSpc>
                <a:spcPct val="116599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Центр детско-юношеского туризма «Космос» г. Челябинска, Челябинская область</a:t>
            </a:r>
            <a:endParaRPr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5633357" y="6574913"/>
            <a:ext cx="591094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6306185" algn="l"/>
              </a:tabLst>
            </a:pPr>
            <a:r>
              <a:rPr lang="ru-RU" sz="5000" dirty="0" smtClean="0">
                <a:cs typeface="Arial" panose="020B0604020202020204" pitchFamily="34" charset="0"/>
              </a:rPr>
              <a:t>апрель 2022</a:t>
            </a:r>
            <a:endParaRPr lang="ru-RU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52" y="287215"/>
            <a:ext cx="9705379" cy="6466209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10134600" y="571500"/>
            <a:ext cx="7924800" cy="589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0130" marR="5080" indent="-2298065" algn="ctr">
              <a:lnSpc>
                <a:spcPct val="116599"/>
              </a:lnSpc>
              <a:spcBef>
                <a:spcPts val="100"/>
              </a:spcBef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АЛГОРИТМ </a:t>
            </a:r>
          </a:p>
          <a:p>
            <a:pPr marL="2310130" marR="5080" indent="-2298065" algn="ctr">
              <a:lnSpc>
                <a:spcPct val="116599"/>
              </a:lnSpc>
              <a:spcBef>
                <a:spcPts val="100"/>
              </a:spcBef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ВЫХОДА </a:t>
            </a:r>
          </a:p>
          <a:p>
            <a:pPr marL="2310130" marR="5080" indent="-2298065" algn="ctr">
              <a:lnSpc>
                <a:spcPct val="116599"/>
              </a:lnSpc>
              <a:spcBef>
                <a:spcPts val="100"/>
              </a:spcBef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В ТУРИСТСКИЙ ПОХОД</a:t>
            </a:r>
          </a:p>
          <a:p>
            <a:pPr marL="2310130" marR="5080" indent="-2298065" algn="ctr">
              <a:lnSpc>
                <a:spcPct val="116599"/>
              </a:lnSpc>
              <a:spcBef>
                <a:spcPts val="100"/>
              </a:spcBef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ДЛЯ ДЕТСКОЙ ГРУППЫ</a:t>
            </a:r>
          </a:p>
          <a:p>
            <a:pPr marL="2310130" marR="5080" indent="-2298065" algn="ctr">
              <a:lnSpc>
                <a:spcPct val="116599"/>
              </a:lnSpc>
              <a:spcBef>
                <a:spcPts val="100"/>
              </a:spcBef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ОБРАЗОВАТЕЛЬНОЙ</a:t>
            </a:r>
          </a:p>
          <a:p>
            <a:pPr marL="2310130" marR="5080" indent="-2298065" algn="ctr">
              <a:lnSpc>
                <a:spcPct val="116599"/>
              </a:lnSpc>
              <a:spcBef>
                <a:spcPts val="100"/>
              </a:spcBef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ОРГАНИЗАЦИИ</a:t>
            </a:r>
            <a:endParaRPr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834" y="513569"/>
            <a:ext cx="10919460" cy="147732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начала похода должны быть решены следующие вопросы:</a:t>
            </a:r>
            <a:endParaRPr lang="ru-RU" sz="48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47900"/>
            <a:ext cx="16383000" cy="7755969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ru-RU" sz="4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 программу деятельности/программу дополнительного образования похода, </a:t>
            </a: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родителей с планом работы!</a:t>
            </a:r>
          </a:p>
          <a:p>
            <a:pPr marL="457200" indent="-457200" algn="just">
              <a:buFontTx/>
              <a:buChar char="-"/>
            </a:pPr>
            <a:r>
              <a:rPr lang="ru-RU" sz="4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сформирована группа</a:t>
            </a:r>
            <a:endParaRPr lang="ru-RU" sz="40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4000" dirty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подобраны педагогические </a:t>
            </a:r>
            <a:r>
              <a:rPr lang="ru-RU" sz="4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</a:t>
            </a:r>
          </a:p>
          <a:p>
            <a:pPr marL="457200" indent="-457200" algn="just">
              <a:buFontTx/>
              <a:buChar char="-"/>
            </a:pPr>
            <a:r>
              <a:rPr lang="ru-RU" sz="4000" dirty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примерные сроки похода</a:t>
            </a:r>
          </a:p>
          <a:p>
            <a:pPr marL="457200" indent="-457200" algn="just">
              <a:buFontTx/>
              <a:buChar char="-"/>
            </a:pPr>
            <a:r>
              <a:rPr lang="ru-RU" sz="4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доставки группы до места начала похода</a:t>
            </a:r>
          </a:p>
          <a:p>
            <a:pPr marL="457200" indent="-457200" algn="just">
              <a:buFontTx/>
              <a:buChar char="-"/>
            </a:pPr>
            <a:r>
              <a:rPr lang="ru-RU" sz="4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обеспечения группы снаряжением</a:t>
            </a:r>
          </a:p>
          <a:p>
            <a:pPr marL="457200" indent="-457200" algn="just">
              <a:buFontTx/>
              <a:buChar char="-"/>
            </a:pPr>
            <a:r>
              <a:rPr lang="ru-RU" sz="4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обеспечения группы питанием</a:t>
            </a:r>
          </a:p>
          <a:p>
            <a:pPr marL="457200" indent="-457200" algn="just">
              <a:buFontTx/>
              <a:buChar char="-"/>
            </a:pPr>
            <a:r>
              <a:rPr lang="ru-RU" sz="4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определён район похода, подготовлен картографический материал </a:t>
            </a:r>
          </a:p>
          <a:p>
            <a:pPr algn="just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endParaRPr lang="ru-RU" sz="32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0" y="759178"/>
            <a:ext cx="10919460" cy="73866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МАУДО </a:t>
            </a:r>
            <a:r>
              <a:rPr lang="ru-RU" sz="4800" dirty="0" err="1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ЦДЮТур</a:t>
            </a:r>
            <a:r>
              <a:rPr lang="ru-RU" sz="48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«Космос»</a:t>
            </a:r>
            <a:endParaRPr lang="ru-RU" sz="48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497842"/>
            <a:ext cx="16383000" cy="10248960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ru-RU" sz="44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 программу дополнительного образования как формы работы – похода.</a:t>
            </a:r>
          </a:p>
          <a:p>
            <a:pPr marL="457200" indent="-457200" algn="just">
              <a:buFontTx/>
              <a:buChar char="-"/>
            </a:pPr>
            <a:r>
              <a:rPr lang="ru-RU" sz="44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 ребенок, который отправляется в поход, должен пройти подготовку по программе ТКД.</a:t>
            </a:r>
          </a:p>
          <a:p>
            <a:pPr marL="457200" indent="-457200" algn="just">
              <a:buFontTx/>
              <a:buChar char="-"/>
            </a:pPr>
            <a:r>
              <a:rPr lang="ru-RU" sz="4400" b="1" i="1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небольшим походом как вариант – краткосрочная программа.</a:t>
            </a:r>
          </a:p>
          <a:p>
            <a:pPr marL="457200" indent="-457200" algn="just">
              <a:buFontTx/>
              <a:buChar char="-"/>
            </a:pPr>
            <a:r>
              <a:rPr lang="ru-RU" sz="4400" b="1" i="1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 художники, гитаристы без подготовки не пойдут в поход!</a:t>
            </a:r>
          </a:p>
          <a:p>
            <a:pPr algn="just"/>
            <a:endParaRPr lang="ru-RU" sz="4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5400" dirty="0">
                <a:hlinkClick r:id="rId2"/>
              </a:rPr>
              <a:t>ПРОГРАММА ТУРИЗМ В ШКОЛЕ ПЕРВЫЕ ШАГИ</a:t>
            </a:r>
            <a:r>
              <a:rPr lang="ru-RU" sz="5400" dirty="0"/>
              <a:t> </a:t>
            </a:r>
          </a:p>
          <a:p>
            <a:pPr algn="just"/>
            <a:r>
              <a:rPr lang="ru-RU" sz="5400" dirty="0"/>
              <a:t>– модельная краткосрочная программа</a:t>
            </a:r>
            <a:endParaRPr lang="ru-RU" sz="54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endParaRPr lang="ru-RU" sz="50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000" b="1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endParaRPr lang="ru-RU" sz="4000" b="1" dirty="0" smtClean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endParaRPr lang="ru-RU" sz="32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28700"/>
            <a:ext cx="16383000" cy="6771084"/>
          </a:xfrm>
        </p:spPr>
        <p:txBody>
          <a:bodyPr/>
          <a:lstStyle/>
          <a:p>
            <a:pPr algn="just"/>
            <a:endParaRPr lang="ru-RU" sz="4400" dirty="0" smtClean="0"/>
          </a:p>
          <a:p>
            <a:pPr algn="just"/>
            <a:r>
              <a:rPr lang="ru-RU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родителей с программой по которой занимается ребенок обязательно!</a:t>
            </a:r>
            <a:endParaRPr lang="ru-RU" sz="44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400" dirty="0"/>
          </a:p>
          <a:p>
            <a:pPr algn="just"/>
            <a:endParaRPr lang="ru-RU" sz="4400" dirty="0" smtClean="0"/>
          </a:p>
          <a:p>
            <a:pPr algn="just"/>
            <a:r>
              <a:rPr lang="ru-RU" sz="4400" dirty="0" smtClean="0"/>
              <a:t>Пункт 5. б</a:t>
            </a:r>
            <a:r>
              <a:rPr lang="ru-RU" sz="4400" dirty="0"/>
              <a:t>) </a:t>
            </a:r>
            <a:r>
              <a:rPr lang="ru-RU" sz="4400" dirty="0" smtClean="0"/>
              <a:t>Требований: организатор похода обязан обеспечить </a:t>
            </a:r>
            <a:r>
              <a:rPr lang="ru-RU" sz="4400" dirty="0"/>
              <a:t>доведение информации о мероприятии до детей и их родителей (законных представителей) до начала мероприятия, в том числе об особенностях физической подготовки, требуемого снаряжения, возможных рисках во время проведения мероприятия;</a:t>
            </a:r>
            <a:endParaRPr lang="ru-RU" sz="44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49299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групп для участия в походах</a:t>
            </a:r>
            <a:endParaRPr lang="ru-RU" sz="54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3086100"/>
            <a:ext cx="16611600" cy="6401753"/>
          </a:xfrm>
        </p:spPr>
        <p:txBody>
          <a:bodyPr/>
          <a:lstStyle/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2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ВАРИАНТЫ:</a:t>
            </a:r>
          </a:p>
          <a:p>
            <a:pPr algn="l"/>
            <a:r>
              <a:rPr lang="ru-RU" sz="4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Группы, на постоянной основе занимающиеся в ТК объединениях под руководством своего педагога организации.</a:t>
            </a:r>
          </a:p>
          <a:p>
            <a:pPr marL="457200" indent="-457200" algn="l">
              <a:buFontTx/>
              <a:buChar char="-"/>
            </a:pPr>
            <a:r>
              <a:rPr lang="ru-RU" sz="4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  <a:r>
              <a:rPr lang="ru-RU" sz="4000" dirty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смешанные, сформированные из ребят, на </a:t>
            </a:r>
            <a:r>
              <a:rPr lang="ru-RU" sz="4000" dirty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постоянной основе занимающиеся в ТК </a:t>
            </a:r>
            <a:r>
              <a:rPr lang="ru-RU" sz="4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объединениях, имеющих опыт участия в походах и туристских палаточных лагерях – руководит походом педагог, который работает в этом учреждении.</a:t>
            </a:r>
          </a:p>
          <a:p>
            <a:pPr marL="457200" indent="-457200" algn="l">
              <a:buFontTx/>
              <a:buChar char="-"/>
            </a:pPr>
            <a:r>
              <a:rPr lang="ru-RU" sz="4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новичков, принимающих участие в подобных программах впервые – после обучения, после подготовки.</a:t>
            </a:r>
          </a:p>
          <a:p>
            <a:pPr marL="457200" indent="-457200" algn="ctr">
              <a:buFontTx/>
              <a:buChar char="-"/>
            </a:pPr>
            <a:endParaRPr lang="ru-RU" sz="32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830474"/>
            <a:ext cx="10919460" cy="1384995"/>
          </a:xfrm>
        </p:spPr>
        <p:txBody>
          <a:bodyPr/>
          <a:lstStyle/>
          <a:p>
            <a:pPr algn="ctr"/>
            <a:r>
              <a:rPr lang="ru-RU" sz="45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групп</a:t>
            </a:r>
            <a:br>
              <a:rPr lang="ru-RU" sz="45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участия в походах</a:t>
            </a:r>
            <a:endParaRPr lang="ru-RU" sz="45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713353"/>
            <a:ext cx="16611600" cy="7140416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группы смешанные:</a:t>
            </a:r>
          </a:p>
          <a:p>
            <a:pPr marL="457200" indent="-457200" algn="l">
              <a:buFontTx/>
              <a:buChar char="-"/>
            </a:pPr>
            <a:r>
              <a:rPr lang="ru-RU" sz="36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детей должен соответствовать сложности похода </a:t>
            </a:r>
          </a:p>
          <a:p>
            <a:pPr marL="457200" indent="-457200" algn="l">
              <a:buFontTx/>
              <a:buChar char="-"/>
            </a:pPr>
            <a:r>
              <a:rPr lang="ru-RU" sz="36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должны быть максимально однородны по уровню подготовки</a:t>
            </a:r>
          </a:p>
          <a:p>
            <a:pPr marL="457200" indent="-457200" algn="l">
              <a:buFontTx/>
              <a:buChar char="-"/>
            </a:pPr>
            <a:r>
              <a:rPr lang="ru-RU" sz="36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Нагрузка в походе должна быть допустима наименее подготовленным детям</a:t>
            </a:r>
          </a:p>
          <a:p>
            <a:pPr algn="l"/>
            <a:r>
              <a:rPr lang="ru-RU" sz="3600" dirty="0" smtClean="0"/>
              <a:t>До начала похода , в подготовительный период необходимо проверить опыт детей.</a:t>
            </a:r>
          </a:p>
          <a:p>
            <a:pPr algn="l"/>
            <a:r>
              <a:rPr lang="ru-RU" sz="3600" dirty="0" smtClean="0"/>
              <a:t>Если опыта недостаточно – упростить поход или даже заменить на другое мероприятие.</a:t>
            </a:r>
          </a:p>
          <a:p>
            <a:pPr algn="l"/>
            <a:endParaRPr lang="ru-RU" sz="3600" dirty="0" smtClean="0"/>
          </a:p>
          <a:p>
            <a:pPr algn="l"/>
            <a:r>
              <a:rPr lang="ru-RU" sz="3600" dirty="0" smtClean="0"/>
              <a:t>П</a:t>
            </a:r>
            <a:r>
              <a:rPr lang="ru-RU" sz="3600" dirty="0"/>
              <a:t>. 5 в) Требований -  организатор похода обязан обеспечить организацию проверки наличия необходимых знаний, умений и навыков участников мероприятия в соответствии с программой мероприятия.</a:t>
            </a:r>
            <a:endParaRPr lang="ru-RU" sz="3600" spc="-1" dirty="0">
              <a:solidFill>
                <a:srgbClr val="17375E"/>
              </a:solidFill>
              <a:ea typeface="DejaVu Sans"/>
            </a:endParaRPr>
          </a:p>
          <a:p>
            <a:pPr marL="457200" indent="-457200" algn="ctr">
              <a:buFontTx/>
              <a:buChar char="-"/>
            </a:pPr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групп для участия в походах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3645692"/>
            <a:ext cx="16611600" cy="6140142"/>
          </a:xfrm>
        </p:spPr>
        <p:txBody>
          <a:bodyPr/>
          <a:lstStyle/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spc="-1" dirty="0">
                <a:solidFill>
                  <a:srgbClr val="17375E"/>
                </a:solidFill>
                <a:ea typeface="DejaVu Sans"/>
              </a:rPr>
              <a:t> </a:t>
            </a:r>
            <a:r>
              <a:rPr lang="ru-RU" sz="3200" spc="-1" dirty="0" smtClean="0">
                <a:solidFill>
                  <a:srgbClr val="17375E"/>
                </a:solidFill>
                <a:ea typeface="DejaVu Sans"/>
              </a:rPr>
              <a:t>  </a:t>
            </a:r>
            <a:r>
              <a:rPr lang="ru-RU" sz="4800" spc="-1" dirty="0" smtClean="0">
                <a:solidFill>
                  <a:srgbClr val="163097"/>
                </a:solidFill>
                <a:ea typeface="DejaVu Sans"/>
              </a:rPr>
              <a:t>При </a:t>
            </a:r>
            <a:r>
              <a:rPr lang="ru-RU" sz="4800" spc="-1" dirty="0">
                <a:solidFill>
                  <a:srgbClr val="163097"/>
                </a:solidFill>
                <a:ea typeface="DejaVu Sans"/>
              </a:rPr>
              <a:t>формировании группы для участия в </a:t>
            </a:r>
            <a:r>
              <a:rPr lang="ru-RU" sz="4800" spc="-1" dirty="0" err="1">
                <a:solidFill>
                  <a:srgbClr val="163097"/>
                </a:solidFill>
                <a:ea typeface="DejaVu Sans"/>
              </a:rPr>
              <a:t>категорийных</a:t>
            </a:r>
            <a:r>
              <a:rPr lang="ru-RU" sz="4800" spc="-1" dirty="0">
                <a:solidFill>
                  <a:srgbClr val="163097"/>
                </a:solidFill>
                <a:ea typeface="DejaVu Sans"/>
              </a:rPr>
              <a:t> походах и </a:t>
            </a:r>
            <a:r>
              <a:rPr lang="ru-RU" sz="4800" spc="-1" dirty="0" err="1">
                <a:solidFill>
                  <a:srgbClr val="163097"/>
                </a:solidFill>
                <a:ea typeface="DejaVu Sans"/>
              </a:rPr>
              <a:t>некатегорийных</a:t>
            </a:r>
            <a:r>
              <a:rPr lang="ru-RU" sz="4800" spc="-1" dirty="0">
                <a:solidFill>
                  <a:srgbClr val="163097"/>
                </a:solidFill>
                <a:ea typeface="DejaVu Sans"/>
              </a:rPr>
              <a:t> походах,  в маршруты которых включены классифицированные локальные и протяженные препятствия, необходимо соблюдать требования предусмотренные </a:t>
            </a:r>
            <a:r>
              <a:rPr lang="ru-RU" sz="4800" spc="-1" dirty="0" smtClean="0">
                <a:solidFill>
                  <a:srgbClr val="163097"/>
                </a:solidFill>
                <a:ea typeface="DejaVu Sans"/>
              </a:rPr>
              <a:t>Правилами вида </a:t>
            </a:r>
            <a:r>
              <a:rPr lang="ru-RU" sz="4800" spc="-1" dirty="0">
                <a:solidFill>
                  <a:srgbClr val="163097"/>
                </a:solidFill>
                <a:ea typeface="DejaVu Sans"/>
              </a:rPr>
              <a:t>спорта  «спортивный туризм</a:t>
            </a:r>
            <a:r>
              <a:rPr lang="ru-RU" sz="4800" spc="-1" dirty="0" smtClean="0">
                <a:solidFill>
                  <a:srgbClr val="163097"/>
                </a:solidFill>
                <a:ea typeface="DejaVu Sans"/>
              </a:rPr>
              <a:t>».</a:t>
            </a:r>
          </a:p>
          <a:p>
            <a:pPr marL="458640" indent="-457200">
              <a:lnSpc>
                <a:spcPct val="100000"/>
              </a:lnSpc>
              <a:spcBef>
                <a:spcPts val="641"/>
              </a:spcBef>
              <a:buFontTx/>
              <a:buChar char="-"/>
              <a:tabLst>
                <a:tab pos="0" algn="l"/>
              </a:tabLst>
            </a:pPr>
            <a:endParaRPr lang="ru-RU" sz="3200" spc="-1" dirty="0">
              <a:solidFill>
                <a:srgbClr val="17375E"/>
              </a:solidFill>
              <a:ea typeface="DejaVu Sans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spc="-1" dirty="0">
              <a:solidFill>
                <a:srgbClr val="17375E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spc="-1" dirty="0"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</a:t>
            </a:r>
            <a:b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педагогических кадров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2628900"/>
            <a:ext cx="16611600" cy="7632859"/>
          </a:xfrm>
        </p:spPr>
        <p:txBody>
          <a:bodyPr/>
          <a:lstStyle/>
          <a:p>
            <a:pPr algn="l"/>
            <a:r>
              <a:rPr lang="ru-RU" sz="48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организуем только те мероприятия, которые способны провести педагоги</a:t>
            </a:r>
          </a:p>
          <a:p>
            <a:pPr marL="457200" indent="-457200" algn="l">
              <a:buFontTx/>
              <a:buChar char="-"/>
            </a:pPr>
            <a:r>
              <a:rPr lang="ru-RU" sz="48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осуществляем подготовку кадров</a:t>
            </a:r>
            <a:endParaRPr lang="ru-RU" sz="48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8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проводим стажировки по типовым маршрутам для молодых педагогов.</a:t>
            </a:r>
          </a:p>
          <a:p>
            <a:pPr algn="ctr"/>
            <a:endParaRPr lang="ru-RU" sz="48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руководителям и заместителям руководителей изложены в П. 4 Методических рекомендаций</a:t>
            </a:r>
          </a:p>
          <a:p>
            <a:pPr algn="ctr"/>
            <a:endParaRPr lang="ru-RU" sz="32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834" y="513569"/>
            <a:ext cx="10919460" cy="147732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начала похода должны быть решены следующие вопросы:</a:t>
            </a:r>
            <a:endParaRPr lang="ru-RU" sz="48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171700"/>
            <a:ext cx="15468600" cy="5601533"/>
          </a:xfrm>
        </p:spPr>
        <p:txBody>
          <a:bodyPr/>
          <a:lstStyle/>
          <a:p>
            <a:pPr algn="just"/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Определён район похода</a:t>
            </a:r>
          </a:p>
          <a:p>
            <a:pPr algn="just"/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indent="-685800" algn="just">
              <a:buFontTx/>
              <a:buChar char="-"/>
            </a:pPr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типовых маршрутов </a:t>
            </a:r>
          </a:p>
          <a:p>
            <a:pPr marL="685800" indent="-685800" algn="just">
              <a:buFontTx/>
              <a:buChar char="-"/>
            </a:pPr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разработка маршрута группой, планирующими путешествие </a:t>
            </a:r>
          </a:p>
          <a:p>
            <a:pPr marL="685800" indent="-685800" algn="just">
              <a:buFontTx/>
              <a:buChar char="-"/>
            </a:pPr>
            <a:endParaRPr lang="ru-RU" sz="50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endParaRPr lang="ru-RU" sz="32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834" y="513569"/>
            <a:ext cx="10919460" cy="147732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начала похода должны быть решены следующие вопросы:</a:t>
            </a:r>
            <a:endParaRPr lang="ru-RU" sz="48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171700"/>
            <a:ext cx="17297400" cy="7971413"/>
          </a:xfrm>
        </p:spPr>
        <p:txBody>
          <a:bodyPr/>
          <a:lstStyle/>
          <a:p>
            <a:pPr algn="just"/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сроки похода</a:t>
            </a:r>
          </a:p>
          <a:p>
            <a:pPr algn="just"/>
            <a:endParaRPr lang="ru-RU" sz="50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примерные сроки дети и родители должны знать о планируемых походах заранее</a:t>
            </a:r>
          </a:p>
          <a:p>
            <a:pPr algn="just"/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позволяет:</a:t>
            </a:r>
          </a:p>
          <a:p>
            <a:pPr marL="685800" indent="-685800" algn="just">
              <a:buFontTx/>
              <a:buChar char="-"/>
            </a:pPr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вакцинацию против клещевого энцефалита</a:t>
            </a:r>
          </a:p>
          <a:p>
            <a:pPr marL="685800" indent="-685800" algn="just">
              <a:buFontTx/>
              <a:buChar char="-"/>
            </a:pPr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медицинские обследования 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(обязательны для спортивных походов для участия в соревнованиях)</a:t>
            </a:r>
          </a:p>
          <a:p>
            <a:pPr marL="685800" indent="-685800" algn="just">
              <a:buFontTx/>
              <a:buChar char="-"/>
            </a:pPr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замотивировать детей </a:t>
            </a:r>
          </a:p>
          <a:p>
            <a:pPr algn="just"/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согласовать планы детей в семьях</a:t>
            </a:r>
          </a:p>
          <a:p>
            <a:pPr marL="457200" indent="-457200" algn="just">
              <a:buFontTx/>
              <a:buChar char="-"/>
            </a:pPr>
            <a:endParaRPr lang="ru-RU" sz="32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705534"/>
            <a:ext cx="1676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Маршруты: </a:t>
            </a:r>
          </a:p>
          <a:p>
            <a:pPr algn="just"/>
            <a:r>
              <a:rPr lang="ru-RU" sz="48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космос-</a:t>
            </a:r>
            <a:r>
              <a:rPr lang="ru-RU" sz="4800" dirty="0" err="1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тур.рф</a:t>
            </a:r>
            <a:endParaRPr lang="ru-RU" sz="48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8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4800" dirty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48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drive.google.com/drive/u/1/folders/0BxbyCQgzzTAAT1h5RC1jTUNSV3c</a:t>
            </a:r>
            <a:endParaRPr lang="ru-RU" sz="48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8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8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</a:p>
          <a:p>
            <a:pPr algn="just"/>
            <a:r>
              <a:rPr lang="en-US" sz="48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OCDOD74.RU</a:t>
            </a:r>
            <a:r>
              <a:rPr lang="ru-RU" sz="48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– «структурные подразделения»- «РЦДЮТ» – «туризм» – «информация о совершенных туристских маршрутах»</a:t>
            </a:r>
            <a:endParaRPr lang="en-US" sz="48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6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6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23900"/>
            <a:ext cx="17221200" cy="9233297"/>
          </a:xfrm>
        </p:spPr>
        <p:txBody>
          <a:bodyPr/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Региональный центр детско-юношеского туризма</a:t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ocdod74.ru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Сайт Муниципального автономного учреждения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дополнительного образования «Центр детско-юношеского туризма «Космос»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г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. Челябинска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u="sng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космос-</a:t>
            </a:r>
            <a:r>
              <a:rPr lang="ru-RU" sz="4000" u="sng" dirty="0" err="1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тур.рф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Сайт Региональной физкультурно-спортивной общественной организации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"Федерация спортивного туризма</a:t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Челябинской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области»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u="sng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sporttur74.ru</a:t>
            </a:r>
            <a:r>
              <a:rPr lang="ru-RU" sz="4000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834" y="513569"/>
            <a:ext cx="10919460" cy="147732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начала похода должны быть решены следующие вопросы:</a:t>
            </a:r>
            <a:endParaRPr lang="ru-RU" sz="48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1700"/>
            <a:ext cx="16383000" cy="7909858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доставки группы до места начала похода</a:t>
            </a:r>
          </a:p>
          <a:p>
            <a:pPr marL="457200" indent="-457200" algn="just">
              <a:buFontTx/>
              <a:buChar char="-"/>
            </a:pPr>
            <a:endParaRPr lang="ru-RU" sz="50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Заказной транспорт – соблюдение требований </a:t>
            </a:r>
          </a:p>
          <a:p>
            <a:pPr algn="just"/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организованным перевозкам детей</a:t>
            </a:r>
          </a:p>
          <a:p>
            <a:pPr marL="457200" indent="-457200" algn="just">
              <a:buFontTx/>
              <a:buChar char="-"/>
            </a:pPr>
            <a:endParaRPr lang="ru-RU" sz="50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транспорт</a:t>
            </a:r>
          </a:p>
          <a:p>
            <a:pPr marL="457200" indent="-457200" algn="just">
              <a:buFontTx/>
              <a:buChar char="-"/>
            </a:pPr>
            <a:endParaRPr lang="ru-RU" sz="50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buFontTx/>
              <a:buChar char="-"/>
            </a:pPr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– сбор группы в конкретном месте </a:t>
            </a:r>
          </a:p>
          <a:p>
            <a:pPr algn="just"/>
            <a:r>
              <a:rPr lang="ru-RU" sz="50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(дети доезжают до места сбора с родителями и т.д.)</a:t>
            </a:r>
          </a:p>
          <a:p>
            <a:pPr algn="just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endParaRPr lang="ru-RU" sz="32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14400" y="4762500"/>
            <a:ext cx="16002000" cy="4893647"/>
          </a:xfrm>
        </p:spPr>
        <p:txBody>
          <a:bodyPr/>
          <a:lstStyle/>
          <a:p>
            <a:r>
              <a:rPr lang="ru-RU" sz="6000" dirty="0" smtClean="0"/>
              <a:t>Варианты:</a:t>
            </a:r>
          </a:p>
          <a:p>
            <a:pPr marL="285750" indent="-285750">
              <a:buFontTx/>
              <a:buChar char="-"/>
            </a:pPr>
            <a:r>
              <a:rPr lang="ru-RU" sz="6000" dirty="0" smtClean="0"/>
              <a:t> костровое питание (продукты походного рациона)</a:t>
            </a:r>
          </a:p>
          <a:p>
            <a:pPr marL="285750" indent="-285750">
              <a:buFontTx/>
              <a:buChar char="-"/>
            </a:pPr>
            <a:r>
              <a:rPr lang="ru-RU" sz="6000" dirty="0" smtClean="0"/>
              <a:t>привозное питание, организованное предприятием питания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 txBox="1">
            <a:spLocks/>
          </p:cNvSpPr>
          <p:nvPr/>
        </p:nvSpPr>
        <p:spPr>
          <a:xfrm>
            <a:off x="6601834" y="513569"/>
            <a:ext cx="1091946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ru-RU" sz="480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начала похода должны быть решены следующие вопросы:</a:t>
            </a:r>
            <a:endParaRPr lang="ru-RU" sz="48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009900"/>
            <a:ext cx="17064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0" dirty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обеспечения группы питанием</a:t>
            </a:r>
          </a:p>
        </p:txBody>
      </p:sp>
    </p:spTree>
    <p:extLst>
      <p:ext uri="{BB962C8B-B14F-4D97-AF65-F5344CB8AC3E}">
        <p14:creationId xmlns:p14="http://schemas.microsoft.com/office/powerpoint/2010/main" val="3478665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42900"/>
            <a:ext cx="15186660" cy="1077218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похода     шаг 1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2497336"/>
            <a:ext cx="16611600" cy="8525411"/>
          </a:xfrm>
        </p:spPr>
        <p:txBody>
          <a:bodyPr/>
          <a:lstStyle/>
          <a:p>
            <a:pPr algn="ctr"/>
            <a:r>
              <a:rPr lang="ru-RU" sz="4400" b="1" spc="-1" dirty="0" smtClean="0">
                <a:solidFill>
                  <a:schemeClr val="accent2">
                    <a:lumMod val="75000"/>
                  </a:schemeClr>
                </a:solidFill>
                <a:ea typeface="DejaVu Sans"/>
              </a:rPr>
              <a:t>Определение </a:t>
            </a:r>
            <a:r>
              <a:rPr lang="ru-RU" sz="4400" b="1" spc="-1" dirty="0">
                <a:solidFill>
                  <a:schemeClr val="accent2">
                    <a:lumMod val="75000"/>
                  </a:schemeClr>
                </a:solidFill>
                <a:ea typeface="DejaVu Sans"/>
              </a:rPr>
              <a:t>целей и задач мероприятия </a:t>
            </a:r>
            <a:endParaRPr lang="ru-RU" sz="4400" b="1" spc="-1" dirty="0" smtClean="0">
              <a:solidFill>
                <a:schemeClr val="accent2">
                  <a:lumMod val="75000"/>
                </a:schemeClr>
              </a:solidFill>
              <a:ea typeface="DejaVu Sans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400" b="1" spc="-1" dirty="0" smtClean="0">
                <a:solidFill>
                  <a:srgbClr val="162D9D"/>
                </a:solidFill>
                <a:ea typeface="DejaVu Sans"/>
              </a:rPr>
              <a:t>Цели </a:t>
            </a:r>
            <a:r>
              <a:rPr lang="ru-RU" sz="4400" b="1" spc="-1" dirty="0">
                <a:solidFill>
                  <a:srgbClr val="162D9D"/>
                </a:solidFill>
                <a:ea typeface="DejaVu Sans"/>
              </a:rPr>
              <a:t>и задачи определяются на основании:</a:t>
            </a:r>
            <a:endParaRPr lang="ru-RU" sz="4400" spc="-1" dirty="0">
              <a:solidFill>
                <a:srgbClr val="162D9D"/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4400" b="1" spc="-1" dirty="0">
                <a:solidFill>
                  <a:srgbClr val="162D9D"/>
                </a:solidFill>
                <a:ea typeface="DejaVu Sans"/>
              </a:rPr>
              <a:t> </a:t>
            </a:r>
            <a:r>
              <a:rPr lang="ru-RU" sz="4400" b="1" spc="-1" dirty="0" smtClean="0">
                <a:solidFill>
                  <a:srgbClr val="162D9D"/>
                </a:solidFill>
                <a:ea typeface="DejaVu Sans"/>
              </a:rPr>
              <a:t>целей и задач организации, проводящей мероприятие;</a:t>
            </a:r>
          </a:p>
          <a:p>
            <a:pPr marL="216000" indent="-215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4400" b="1" spc="-1" dirty="0">
                <a:solidFill>
                  <a:srgbClr val="162D9D"/>
                </a:solidFill>
                <a:ea typeface="DejaVu Sans"/>
              </a:rPr>
              <a:t>целей и задач </a:t>
            </a:r>
            <a:r>
              <a:rPr lang="ru-RU" sz="4400" b="1" spc="-1" dirty="0" smtClean="0">
                <a:solidFill>
                  <a:srgbClr val="162D9D"/>
                </a:solidFill>
                <a:ea typeface="DejaVu Sans"/>
              </a:rPr>
              <a:t>образовательной  программы по которой работает объединение;</a:t>
            </a:r>
            <a:endParaRPr lang="ru-RU" sz="4400" spc="-1" dirty="0">
              <a:solidFill>
                <a:srgbClr val="162D9D"/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4400" b="1" spc="-1" dirty="0">
                <a:solidFill>
                  <a:srgbClr val="162D9D"/>
                </a:solidFill>
                <a:ea typeface="DejaVu Sans"/>
              </a:rPr>
              <a:t>целей и задач </a:t>
            </a:r>
            <a:r>
              <a:rPr lang="ru-RU" sz="4400" b="1" spc="-1" dirty="0" smtClean="0">
                <a:solidFill>
                  <a:srgbClr val="162D9D"/>
                </a:solidFill>
                <a:ea typeface="DejaVu Sans"/>
              </a:rPr>
              <a:t>обозначенных в программе лагеря.</a:t>
            </a: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ru-RU" sz="4400" b="1" spc="-1" dirty="0" smtClean="0">
                <a:solidFill>
                  <a:srgbClr val="C00000"/>
                </a:solidFill>
                <a:ea typeface="DejaVu Sans"/>
              </a:rPr>
              <a:t>Цели и задачи должны быть согласованы!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Tx/>
              <a:buChar char="-"/>
              <a:tabLst>
                <a:tab pos="0" algn="l"/>
              </a:tabLst>
            </a:pPr>
            <a:r>
              <a:rPr lang="ru-RU" sz="4400" b="1" spc="-1" dirty="0" smtClean="0">
                <a:solidFill>
                  <a:srgbClr val="162D9D"/>
                </a:solidFill>
                <a:ea typeface="DejaVu Sans"/>
              </a:rPr>
              <a:t>Родители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Tx/>
              <a:buChar char="-"/>
              <a:tabLst>
                <a:tab pos="0" algn="l"/>
              </a:tabLst>
            </a:pPr>
            <a:r>
              <a:rPr lang="ru-RU" sz="4400" b="1" spc="-1" dirty="0">
                <a:solidFill>
                  <a:srgbClr val="162D9D"/>
                </a:solidFill>
                <a:ea typeface="DejaVu Sans"/>
              </a:rPr>
              <a:t>Педагоги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Tx/>
              <a:buChar char="-"/>
              <a:tabLst>
                <a:tab pos="0" algn="l"/>
              </a:tabLst>
            </a:pPr>
            <a:r>
              <a:rPr lang="ru-RU" sz="4400" b="1" spc="-1" dirty="0" smtClean="0">
                <a:solidFill>
                  <a:srgbClr val="162D9D"/>
                </a:solidFill>
                <a:ea typeface="DejaVu Sans"/>
              </a:rPr>
              <a:t>Администрация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Tx/>
              <a:buChar char="-"/>
              <a:tabLst>
                <a:tab pos="0" algn="l"/>
              </a:tabLst>
            </a:pPr>
            <a:endParaRPr lang="ru-RU" sz="3200" b="1" spc="-1" dirty="0" smtClean="0">
              <a:solidFill>
                <a:srgbClr val="162D9D"/>
              </a:solidFill>
              <a:ea typeface="DejaVu Sans"/>
            </a:endParaRPr>
          </a:p>
          <a:p>
            <a:pPr marL="216000" indent="-215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endParaRPr lang="ru-RU" sz="3200" b="1" spc="-1" dirty="0" smtClean="0">
              <a:solidFill>
                <a:srgbClr val="984807"/>
              </a:solidFill>
              <a:ea typeface="DejaVu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похода</a:t>
            </a:r>
            <a:b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3086100"/>
            <a:ext cx="16611600" cy="7679025"/>
          </a:xfrm>
        </p:spPr>
        <p:txBody>
          <a:bodyPr/>
          <a:lstStyle/>
          <a:p>
            <a:pPr algn="ctr"/>
            <a:r>
              <a:rPr lang="ru-RU" sz="5000" b="1" spc="-1" dirty="0">
                <a:solidFill>
                  <a:srgbClr val="984807"/>
                </a:solidFill>
                <a:ea typeface="DejaVu Sans"/>
              </a:rPr>
              <a:t>Определение формы проведения </a:t>
            </a:r>
            <a:r>
              <a:rPr lang="ru-RU" sz="5000" b="1" spc="-1" dirty="0" smtClean="0">
                <a:solidFill>
                  <a:srgbClr val="984807"/>
                </a:solidFill>
                <a:ea typeface="DejaVu Sans"/>
              </a:rPr>
              <a:t>мероприятия</a:t>
            </a:r>
          </a:p>
          <a:p>
            <a:pPr algn="ctr"/>
            <a:r>
              <a:rPr lang="ru-RU" sz="5000" b="1" spc="-1" dirty="0" smtClean="0">
                <a:solidFill>
                  <a:srgbClr val="984807"/>
                </a:solidFill>
                <a:ea typeface="DejaVu Sans"/>
              </a:rPr>
              <a:t>Организация определяет форму проведения мероприятия</a:t>
            </a:r>
          </a:p>
          <a:p>
            <a:pPr algn="ctr"/>
            <a:endParaRPr lang="ru-RU" sz="5000" b="1" spc="-1" dirty="0">
              <a:solidFill>
                <a:srgbClr val="984807"/>
              </a:solidFill>
              <a:ea typeface="DejaVu Sans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5000" b="1" spc="-1" dirty="0">
                <a:solidFill>
                  <a:srgbClr val="163097"/>
                </a:solidFill>
                <a:ea typeface="DejaVu Sans"/>
              </a:rPr>
              <a:t>туристский поход (маршрут); </a:t>
            </a:r>
            <a:endParaRPr lang="ru-RU" sz="5000" spc="-1" dirty="0">
              <a:solidFill>
                <a:srgbClr val="163097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5000" b="1" spc="-1" dirty="0">
                <a:solidFill>
                  <a:srgbClr val="163097"/>
                </a:solidFill>
                <a:ea typeface="DejaVu Sans"/>
              </a:rPr>
              <a:t>практическое занятие на местности;</a:t>
            </a:r>
            <a:endParaRPr lang="ru-RU" sz="5000" spc="-1" dirty="0">
              <a:solidFill>
                <a:srgbClr val="163097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5000" b="1" spc="-1" dirty="0">
                <a:solidFill>
                  <a:srgbClr val="163097"/>
                </a:solidFill>
                <a:ea typeface="DejaVu Sans"/>
              </a:rPr>
              <a:t>туристская </a:t>
            </a:r>
            <a:r>
              <a:rPr lang="ru-RU" sz="5000" b="1" spc="-1" dirty="0" smtClean="0">
                <a:solidFill>
                  <a:srgbClr val="163097"/>
                </a:solidFill>
                <a:ea typeface="DejaVu Sans"/>
              </a:rPr>
              <a:t>прогулка</a:t>
            </a:r>
            <a:r>
              <a:rPr lang="ru-RU" sz="5000" spc="-1" dirty="0" smtClean="0">
                <a:solidFill>
                  <a:srgbClr val="163097"/>
                </a:solidFill>
                <a:ea typeface="DejaVu Sans"/>
              </a:rPr>
              <a:t>; </a:t>
            </a:r>
            <a:endParaRPr lang="ru-RU" sz="5000" spc="-1" dirty="0">
              <a:solidFill>
                <a:srgbClr val="163097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5000" b="1" spc="-1" dirty="0" smtClean="0">
                <a:solidFill>
                  <a:srgbClr val="163097"/>
                </a:solidFill>
                <a:ea typeface="DejaVu Sans"/>
              </a:rPr>
              <a:t>спортивный </a:t>
            </a:r>
            <a:r>
              <a:rPr lang="ru-RU" sz="5000" b="1" spc="-1" dirty="0" err="1" smtClean="0">
                <a:solidFill>
                  <a:srgbClr val="163097"/>
                </a:solidFill>
                <a:ea typeface="DejaVu Sans"/>
              </a:rPr>
              <a:t>категорийный</a:t>
            </a:r>
            <a:r>
              <a:rPr lang="ru-RU" sz="5000" b="1" spc="-1" dirty="0" smtClean="0">
                <a:solidFill>
                  <a:srgbClr val="163097"/>
                </a:solidFill>
                <a:ea typeface="DejaVu Sans"/>
              </a:rPr>
              <a:t> </a:t>
            </a:r>
            <a:r>
              <a:rPr lang="ru-RU" sz="5000" b="1" spc="-1" dirty="0">
                <a:solidFill>
                  <a:srgbClr val="163097"/>
                </a:solidFill>
                <a:ea typeface="DejaVu Sans"/>
              </a:rPr>
              <a:t>туристский поход; </a:t>
            </a:r>
            <a:endParaRPr lang="ru-RU" sz="5000" spc="-1" dirty="0">
              <a:solidFill>
                <a:srgbClr val="163097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5000" b="1" spc="-1" dirty="0" smtClean="0">
                <a:solidFill>
                  <a:srgbClr val="163097"/>
                </a:solidFill>
                <a:ea typeface="DejaVu Sans"/>
              </a:rPr>
              <a:t>экспедиция </a:t>
            </a:r>
            <a:endParaRPr lang="ru-RU" sz="5000" spc="-1" dirty="0">
              <a:solidFill>
                <a:srgbClr val="163097"/>
              </a:solidFill>
              <a:latin typeface="Arial"/>
            </a:endParaRP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Tx/>
              <a:buChar char="-"/>
              <a:tabLst>
                <a:tab pos="0" algn="l"/>
              </a:tabLst>
            </a:pPr>
            <a:endParaRPr lang="ru-RU" sz="3200" b="1" spc="-1" dirty="0" smtClean="0">
              <a:solidFill>
                <a:srgbClr val="162D9D"/>
              </a:solidFill>
              <a:ea typeface="DejaVu Sans"/>
            </a:endParaRPr>
          </a:p>
          <a:p>
            <a:pPr marL="216000" indent="-215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endParaRPr lang="ru-RU" sz="3200" b="1" spc="-1" dirty="0" smtClean="0">
              <a:solidFill>
                <a:srgbClr val="984807"/>
              </a:solidFill>
              <a:ea typeface="DejaVu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похода</a:t>
            </a:r>
            <a:b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3238500"/>
            <a:ext cx="16611600" cy="5847755"/>
          </a:xfrm>
        </p:spPr>
        <p:txBody>
          <a:bodyPr/>
          <a:lstStyle/>
          <a:p>
            <a:pPr algn="ctr"/>
            <a:r>
              <a:rPr lang="ru-RU" sz="6000" b="1" spc="-1" dirty="0" smtClean="0">
                <a:solidFill>
                  <a:srgbClr val="162D9D"/>
                </a:solidFill>
                <a:ea typeface="DejaVu Sans"/>
              </a:rPr>
              <a:t>Утверждение </a:t>
            </a:r>
            <a:r>
              <a:rPr lang="ru-RU" sz="6000" b="1" spc="-1" dirty="0">
                <a:solidFill>
                  <a:srgbClr val="162D9D"/>
                </a:solidFill>
                <a:ea typeface="DejaVu Sans"/>
              </a:rPr>
              <a:t>состава </a:t>
            </a:r>
            <a:r>
              <a:rPr lang="ru-RU" sz="6000" b="1" spc="-1" dirty="0" smtClean="0">
                <a:solidFill>
                  <a:srgbClr val="162D9D"/>
                </a:solidFill>
                <a:ea typeface="DejaVu Sans"/>
              </a:rPr>
              <a:t>группы</a:t>
            </a:r>
          </a:p>
          <a:p>
            <a:pPr algn="ctr"/>
            <a:endParaRPr lang="ru-RU" sz="4000" b="1" spc="-1" dirty="0" smtClean="0">
              <a:solidFill>
                <a:srgbClr val="984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000" b="1" spc="-1" dirty="0" smtClean="0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Заранее формируется список, </a:t>
            </a:r>
          </a:p>
          <a:p>
            <a:pPr algn="l"/>
            <a:r>
              <a:rPr lang="ru-RU" sz="4000" b="1" spc="-1" dirty="0" smtClean="0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регистрации маршрутных документов!</a:t>
            </a:r>
          </a:p>
          <a:p>
            <a:pPr algn="l"/>
            <a:endParaRPr lang="ru-RU" sz="4000" b="1" spc="-1" dirty="0">
              <a:solidFill>
                <a:srgbClr val="984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000" b="1" spc="-1" dirty="0" smtClean="0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Собрать всю информацию для списка в поход:</a:t>
            </a:r>
          </a:p>
          <a:p>
            <a:pPr algn="l"/>
            <a:r>
              <a:rPr lang="ru-RU" sz="4000" b="1" spc="-1" dirty="0" smtClean="0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походе у педагога должна быть вся информация по ребенку!</a:t>
            </a:r>
          </a:p>
          <a:p>
            <a:pPr algn="ctr"/>
            <a:endParaRPr lang="ru-RU" sz="4000" b="1" spc="-1" dirty="0">
              <a:solidFill>
                <a:srgbClr val="984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spc="-1" dirty="0">
              <a:solidFill>
                <a:srgbClr val="984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похода</a:t>
            </a:r>
            <a:b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3645692"/>
            <a:ext cx="16611600" cy="7509748"/>
          </a:xfrm>
        </p:spPr>
        <p:txBody>
          <a:bodyPr/>
          <a:lstStyle/>
          <a:p>
            <a:pPr algn="l"/>
            <a:r>
              <a:rPr lang="ru-RU" sz="4000" b="1" spc="-1" dirty="0" smtClean="0">
                <a:solidFill>
                  <a:srgbClr val="984807"/>
                </a:solidFill>
                <a:ea typeface="DejaVu Sans"/>
              </a:rPr>
              <a:t>Распределение туристских должностей между детьми</a:t>
            </a:r>
          </a:p>
          <a:p>
            <a:pPr algn="l"/>
            <a:r>
              <a:rPr lang="ru-RU" sz="3200" b="1" spc="-1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Начинается подготовительный этап похода, дети подключаются к процессу подготовки похода:</a:t>
            </a:r>
          </a:p>
          <a:p>
            <a:pPr marL="457200" indent="-457200" algn="l">
              <a:buFontTx/>
              <a:buChar char="-"/>
            </a:pPr>
            <a:r>
              <a:rPr lang="ru-RU" sz="3200" b="1" spc="-1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Знакомимся с районом путешествия</a:t>
            </a:r>
          </a:p>
          <a:p>
            <a:pPr marL="457200" indent="-457200" algn="l">
              <a:buFontTx/>
              <a:buChar char="-"/>
            </a:pPr>
            <a:r>
              <a:rPr lang="ru-RU" sz="3200" b="1" spc="-1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Составляем меню и раскладку</a:t>
            </a:r>
          </a:p>
          <a:p>
            <a:pPr marL="457200" indent="-457200" algn="l">
              <a:buFontTx/>
              <a:buChar char="-"/>
            </a:pPr>
            <a:r>
              <a:rPr lang="ru-RU" sz="3200" b="1" spc="-1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Упаковываем и распределяем продукты между участниками</a:t>
            </a:r>
          </a:p>
          <a:p>
            <a:pPr marL="457200" indent="-457200" algn="l">
              <a:buFontTx/>
              <a:buChar char="-"/>
            </a:pPr>
            <a:r>
              <a:rPr lang="ru-RU" sz="3200" b="1" spc="-1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Готовим </a:t>
            </a:r>
            <a:r>
              <a:rPr lang="ru-RU" sz="3200" b="1" spc="-1" dirty="0" err="1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ремнабор</a:t>
            </a:r>
            <a:endParaRPr lang="ru-RU" sz="3200" b="1" spc="-1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ru-RU" sz="3200" b="1" spc="-1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Составляем список и получаем снаряжение</a:t>
            </a:r>
          </a:p>
          <a:p>
            <a:pPr marL="457200" indent="-457200" algn="l">
              <a:buFontTx/>
              <a:buChar char="-"/>
            </a:pPr>
            <a:r>
              <a:rPr lang="ru-RU" sz="3200" b="1" spc="-1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Собираем аптечку и т.д.</a:t>
            </a:r>
          </a:p>
          <a:p>
            <a:pPr marL="457200" indent="-457200" algn="ctr">
              <a:buFontTx/>
              <a:buChar char="-"/>
            </a:pPr>
            <a:endParaRPr lang="ru-RU" sz="3200" b="1" spc="-1" dirty="0" smtClean="0">
              <a:solidFill>
                <a:srgbClr val="984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/>
              <a:t>П 7 б</a:t>
            </a:r>
            <a:r>
              <a:rPr lang="ru-RU" sz="3200" dirty="0"/>
              <a:t>) Требований 7. Руководитель организованной группы детей обязан: организовать подготовку детей для участия в мероприятии в соответствии с программой мероприятия;</a:t>
            </a:r>
            <a:endParaRPr lang="ru-RU" sz="3200" b="1" spc="-1" dirty="0" smtClean="0">
              <a:solidFill>
                <a:srgbClr val="984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Tx/>
              <a:buChar char="-"/>
            </a:pPr>
            <a:endParaRPr lang="ru-RU" sz="3200" b="1" spc="-1" dirty="0" smtClean="0">
              <a:solidFill>
                <a:srgbClr val="984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Tx/>
              <a:buChar char="-"/>
            </a:pPr>
            <a:endParaRPr lang="ru-RU" sz="3200" b="1" spc="-1" dirty="0" smtClean="0">
              <a:solidFill>
                <a:srgbClr val="984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похода</a:t>
            </a:r>
            <a:b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3645692"/>
            <a:ext cx="16611600" cy="60478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800" b="1" spc="-1" dirty="0">
                <a:solidFill>
                  <a:srgbClr val="984807"/>
                </a:solidFill>
                <a:ea typeface="DejaVu Sans"/>
              </a:rPr>
              <a:t>Проведение инструктажа с </a:t>
            </a:r>
            <a:r>
              <a:rPr lang="ru-RU" sz="4800" b="1" spc="-1" dirty="0" smtClean="0">
                <a:solidFill>
                  <a:srgbClr val="984807"/>
                </a:solidFill>
                <a:ea typeface="DejaVu Sans"/>
              </a:rPr>
              <a:t>обучающимися: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spc="-1" dirty="0">
              <a:latin typeface="Arial"/>
            </a:endParaRPr>
          </a:p>
          <a:p>
            <a:pPr algn="ctr"/>
            <a:endParaRPr lang="ru-RU" sz="3200" b="1" spc="-1" dirty="0">
              <a:solidFill>
                <a:srgbClr val="984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spc="-1" dirty="0">
                <a:solidFill>
                  <a:srgbClr val="000000"/>
                </a:solidFill>
                <a:ea typeface="DejaVu Sans"/>
              </a:rPr>
              <a:t>Руководитель группы проводит инструктаж с обучающимися о мерах для обеспечения безопасности при использовании транспорта и в походе, о чем производится запись в </a:t>
            </a:r>
            <a:r>
              <a:rPr lang="ru-RU" sz="3200" spc="-1" dirty="0" smtClean="0">
                <a:solidFill>
                  <a:srgbClr val="000000"/>
                </a:solidFill>
                <a:ea typeface="DejaVu Sans"/>
              </a:rPr>
              <a:t>«Журнале </a:t>
            </a:r>
            <a:r>
              <a:rPr lang="ru-RU" sz="3200" spc="-1" dirty="0">
                <a:solidFill>
                  <a:srgbClr val="000000"/>
                </a:solidFill>
                <a:ea typeface="DejaVu Sans"/>
              </a:rPr>
              <a:t>регистрации инструктажа по технике безопасности в туристских походах</a:t>
            </a:r>
            <a:r>
              <a:rPr lang="ru-RU" sz="3200" spc="-1" dirty="0" smtClean="0">
                <a:solidFill>
                  <a:srgbClr val="000000"/>
                </a:solidFill>
                <a:ea typeface="DejaVu Sans"/>
              </a:rPr>
              <a:t>».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(образец журнала приведён в Методических рекомендация)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1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dirty="0" smtClean="0"/>
              <a:t>П </a:t>
            </a:r>
            <a:r>
              <a:rPr lang="ru-RU" sz="3200" dirty="0"/>
              <a:t>6  Требований -  </a:t>
            </a:r>
            <a:r>
              <a:rPr lang="ru-RU" sz="3200" b="1" dirty="0">
                <a:solidFill>
                  <a:srgbClr val="C00000"/>
                </a:solidFill>
              </a:rPr>
              <a:t>Руководитель мероприятия </a:t>
            </a:r>
            <a:r>
              <a:rPr lang="ru-RU" sz="3200" b="1" dirty="0" smtClean="0">
                <a:solidFill>
                  <a:srgbClr val="C00000"/>
                </a:solidFill>
              </a:rPr>
              <a:t>обязан </a:t>
            </a:r>
            <a:r>
              <a:rPr lang="ru-RU" sz="3200" dirty="0" smtClean="0"/>
              <a:t>перед </a:t>
            </a:r>
            <a:r>
              <a:rPr lang="ru-RU" sz="3200" dirty="0"/>
              <a:t>проведением мероприятия обеспечить проведение инструктажа по вопросам безопасности;</a:t>
            </a:r>
            <a:endParaRPr lang="ru-RU" sz="3200" b="1" spc="-1" dirty="0" smtClean="0">
              <a:solidFill>
                <a:srgbClr val="984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похода</a:t>
            </a:r>
            <a:b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2807618"/>
            <a:ext cx="16611600" cy="70968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000" b="1" spc="-1" dirty="0">
                <a:solidFill>
                  <a:srgbClr val="984807"/>
                </a:solidFill>
                <a:ea typeface="DejaVu Sans"/>
              </a:rPr>
              <a:t>Оформление документов, необходимых документов для организации туристского похода</a:t>
            </a:r>
            <a:endParaRPr lang="ru-RU" sz="4000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3200" spc="-1" dirty="0">
                <a:solidFill>
                  <a:srgbClr val="000000"/>
                </a:solidFill>
                <a:ea typeface="DejaVu Sans"/>
              </a:rPr>
              <a:t>- приказ </a:t>
            </a:r>
            <a:r>
              <a:rPr lang="ru-RU" sz="3200" spc="-1" dirty="0" smtClean="0">
                <a:solidFill>
                  <a:srgbClr val="000000"/>
                </a:solidFill>
                <a:ea typeface="DejaVu Sans"/>
              </a:rPr>
              <a:t> </a:t>
            </a:r>
            <a:r>
              <a:rPr lang="ru-RU" sz="3200" b="1" spc="-1" dirty="0" smtClean="0">
                <a:solidFill>
                  <a:srgbClr val="C00000"/>
                </a:solidFill>
                <a:ea typeface="DejaVu Sans"/>
              </a:rPr>
              <a:t>- назначение руководителя похода из числа педагогических работников!</a:t>
            </a:r>
            <a:endParaRPr lang="ru-RU" sz="3200" b="1" spc="-1" dirty="0">
              <a:solidFill>
                <a:srgbClr val="C00000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3200" spc="-1" dirty="0">
                <a:solidFill>
                  <a:srgbClr val="000000"/>
                </a:solidFill>
                <a:ea typeface="DejaVu Sans"/>
              </a:rPr>
              <a:t>-  маршрутный лист или </a:t>
            </a:r>
            <a:r>
              <a:rPr lang="ru-RU" sz="3200" spc="-1" dirty="0" smtClean="0">
                <a:solidFill>
                  <a:srgbClr val="000000"/>
                </a:solidFill>
                <a:ea typeface="DejaVu Sans"/>
              </a:rPr>
              <a:t> маршрутную </a:t>
            </a:r>
            <a:r>
              <a:rPr lang="ru-RU" sz="3200" spc="-1" dirty="0">
                <a:solidFill>
                  <a:srgbClr val="000000"/>
                </a:solidFill>
                <a:ea typeface="DejaVu Sans"/>
              </a:rPr>
              <a:t>книжку;</a:t>
            </a:r>
            <a:endParaRPr lang="ru-RU" sz="3200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3200" spc="-1" dirty="0">
                <a:solidFill>
                  <a:srgbClr val="000000"/>
                </a:solidFill>
                <a:ea typeface="DejaVu Sans"/>
              </a:rPr>
              <a:t>   На каждого участника похода из числа обучающихся </a:t>
            </a:r>
            <a:r>
              <a:rPr lang="ru-RU" sz="3200" spc="-1" dirty="0" smtClean="0">
                <a:solidFill>
                  <a:srgbClr val="000000"/>
                </a:solidFill>
                <a:ea typeface="DejaVu Sans"/>
              </a:rPr>
              <a:t>предоставляется:</a:t>
            </a:r>
            <a:endParaRPr lang="ru-RU" sz="3200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3200" spc="-1" dirty="0">
                <a:solidFill>
                  <a:srgbClr val="000000"/>
                </a:solidFill>
                <a:ea typeface="DejaVu Sans"/>
              </a:rPr>
              <a:t>разрешение от </a:t>
            </a:r>
            <a:r>
              <a:rPr lang="ru-RU" sz="3200" spc="-1" dirty="0" smtClean="0">
                <a:solidFill>
                  <a:srgbClr val="000000"/>
                </a:solidFill>
                <a:ea typeface="DejaVu Sans"/>
              </a:rPr>
              <a:t>родителей  на </a:t>
            </a:r>
            <a:r>
              <a:rPr lang="ru-RU" sz="3200" spc="-1" dirty="0">
                <a:solidFill>
                  <a:srgbClr val="000000"/>
                </a:solidFill>
                <a:ea typeface="DejaVu Sans"/>
              </a:rPr>
              <a:t>поход;</a:t>
            </a:r>
            <a:endParaRPr lang="ru-RU" sz="3200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3200" spc="-1" dirty="0">
                <a:solidFill>
                  <a:srgbClr val="000000"/>
                </a:solidFill>
                <a:ea typeface="DejaVu Sans"/>
              </a:rPr>
              <a:t>медицинский допуск;</a:t>
            </a:r>
            <a:endParaRPr lang="ru-RU" sz="3200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3200" spc="-1" dirty="0">
                <a:solidFill>
                  <a:srgbClr val="000000"/>
                </a:solidFill>
                <a:ea typeface="DejaVu Sans"/>
              </a:rPr>
              <a:t>справка о прививке против клещевого </a:t>
            </a:r>
            <a:r>
              <a:rPr lang="ru-RU" sz="3200" spc="-1" dirty="0" smtClean="0">
                <a:solidFill>
                  <a:srgbClr val="000000"/>
                </a:solidFill>
                <a:ea typeface="DejaVu Sans"/>
              </a:rPr>
              <a:t>энцефалита </a:t>
            </a: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ru-RU" sz="3200" spc="-1" dirty="0" smtClean="0">
                <a:solidFill>
                  <a:srgbClr val="000000"/>
                </a:solidFill>
                <a:ea typeface="DejaVu Sans"/>
              </a:rPr>
              <a:t>договор </a:t>
            </a:r>
            <a:r>
              <a:rPr lang="ru-RU" sz="3200" spc="-1" dirty="0">
                <a:solidFill>
                  <a:srgbClr val="000000"/>
                </a:solidFill>
                <a:ea typeface="DejaVu Sans"/>
              </a:rPr>
              <a:t>о страховании от несчастного </a:t>
            </a:r>
            <a:r>
              <a:rPr lang="ru-RU" sz="3200" spc="-1" dirty="0" smtClean="0">
                <a:solidFill>
                  <a:srgbClr val="000000"/>
                </a:solidFill>
                <a:ea typeface="DejaVu Sans"/>
              </a:rPr>
              <a:t>случая, если группа в дальнейшем будет принимать участие в спортивном мероприятии или если это предусмотрено договором об оказании услуг.</a:t>
            </a:r>
            <a:endParaRPr lang="ru-RU" sz="3200" spc="-1" dirty="0">
              <a:latin typeface="Arial"/>
            </a:endParaRPr>
          </a:p>
          <a:p>
            <a:pPr algn="ctr"/>
            <a:endParaRPr lang="ru-RU" sz="3200" b="1" spc="-1" dirty="0">
              <a:solidFill>
                <a:srgbClr val="9848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похода</a:t>
            </a:r>
            <a:b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2807617"/>
            <a:ext cx="16611600" cy="6771084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 7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Требований.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Руководитель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организованной группы детей обязан: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а) в период проведения мероприятия иметь в наличии следующие документы: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копию организационно-распорядительного акта о проведении мероприятия, утвержденного организатором мероприятия;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список детей, являющихся членами организованной группы, с указанием данных паспортов или иных документов, удостоверяющих личность каждого участника мероприятия в соответствии с законодательством Российской Федерации;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письменное согласие родителей (законных представителей) на участие ребенка в мероприятии (договор, доверенность или иной документ);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медицинское заключение о принадлежности несовершеннолетнего к медицинской группе для занятий физической культурой</a:t>
            </a:r>
            <a:r>
              <a:rPr lang="ru-RU" sz="2400" baseline="30000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или медицинское заключение о допуске к прохождению спортивной подготовки или занятиям физической культурой и спортом</a:t>
            </a:r>
            <a:r>
              <a:rPr lang="ru-RU" sz="2400" baseline="30000" dirty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если ребенок в рамках программы мероприятия принимает участие в соревнованиях по правилам видов спорта, или медицинской справки о состоянии здоровья ребенка, отъезжающего в организацию отдыха детей и их оздоровления</a:t>
            </a:r>
            <a:r>
              <a:rPr lang="ru-RU" sz="2400" baseline="30000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(за исключением случаев, если данные о медицинском заключении о принадлежности несовершеннолетнего к медицинской группе для занятий физической культурой внесены в список детей, являющихся членами организованной группы, и если в рамках программы мероприятия ребенок не принимает участие в соревнованиях по правилам видов спорта);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копию полиса обязательного медицинского страхования на каждого ребенка, за исключением проведения мероприятия организацией отдыха детей и их оздоровления;</a:t>
            </a:r>
          </a:p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29963"/>
            <a:ext cx="15948660" cy="1077218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похода     шаг 6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1562101"/>
            <a:ext cx="16611600" cy="8878376"/>
          </a:xfrm>
        </p:spPr>
        <p:txBody>
          <a:bodyPr/>
          <a:lstStyle/>
          <a:p>
            <a:pPr algn="ctr"/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4800" b="1" spc="-1" dirty="0">
                <a:solidFill>
                  <a:srgbClr val="984807"/>
                </a:solidFill>
                <a:ea typeface="DejaVu Sans"/>
              </a:rPr>
              <a:t>Оформление документов, необходимых документов для организации туристского похода</a:t>
            </a:r>
            <a:endParaRPr lang="ru-RU" sz="4800" spc="-1" dirty="0">
              <a:latin typeface="Arial"/>
            </a:endParaRP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Необходимо иметь с собой:</a:t>
            </a:r>
          </a:p>
          <a:p>
            <a:pPr algn="l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Список группы с указанием</a:t>
            </a:r>
          </a:p>
          <a:p>
            <a:pPr algn="l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Ф.И.О ребенка, </a:t>
            </a:r>
          </a:p>
          <a:p>
            <a:pPr algn="l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дата рождения, </a:t>
            </a:r>
          </a:p>
          <a:p>
            <a:pPr algn="l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место учебы (школа , класс),</a:t>
            </a:r>
          </a:p>
          <a:p>
            <a:pPr algn="l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место жительства, </a:t>
            </a:r>
          </a:p>
          <a:p>
            <a:pPr algn="l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Ф.И.О родителей, </a:t>
            </a:r>
          </a:p>
          <a:p>
            <a:pPr algn="l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контактные телефоны родителей каждого ребенка.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866900"/>
            <a:ext cx="17221200" cy="7386638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Группа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Федерация спортивного туризма Челябинской области </a:t>
            </a:r>
            <a:r>
              <a:rPr lang="ru-RU" sz="4000" dirty="0" err="1">
                <a:solidFill>
                  <a:schemeClr val="accent5">
                    <a:lumMod val="50000"/>
                  </a:schemeClr>
                </a:solidFill>
              </a:rPr>
              <a:t>вконтакте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u="sng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https://vk.com/club9903420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Группа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юных туристов, краеведов и педагогов-туристов Челябинской области </a:t>
            </a:r>
            <a:r>
              <a:rPr lang="ru-RU" sz="4000" dirty="0" err="1">
                <a:solidFill>
                  <a:schemeClr val="accent5">
                    <a:lumMod val="50000"/>
                  </a:schemeClr>
                </a:solidFill>
              </a:rPr>
              <a:t>вконтакте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“Детский туризм и краеведение 74”</a:t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u="sng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https://</a:t>
            </a:r>
            <a:r>
              <a:rPr lang="ru-RU" sz="4000" u="sng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vk.com/dutkraevedchelobl</a:t>
            </a:r>
            <a:r>
              <a:rPr lang="ru-RU" sz="4000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Группа </a:t>
            </a:r>
            <a:r>
              <a:rPr lang="ru-RU" sz="4000" dirty="0" err="1">
                <a:solidFill>
                  <a:schemeClr val="accent5">
                    <a:lumMod val="50000"/>
                  </a:schemeClr>
                </a:solidFill>
              </a:rPr>
              <a:t>ЦДЮТур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 "Космос" г. Челябинска </a:t>
            </a:r>
            <a:r>
              <a:rPr lang="ru-RU" sz="4000" dirty="0" err="1">
                <a:solidFill>
                  <a:schemeClr val="accent5">
                    <a:lumMod val="50000"/>
                  </a:schemeClr>
                </a:solidFill>
              </a:rPr>
              <a:t>вконтакте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u="sng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https://vk.com/kosmostur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9963"/>
            <a:ext cx="17396460" cy="1077218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похода          шаг 6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1866901"/>
            <a:ext cx="16611600" cy="8494633"/>
          </a:xfrm>
        </p:spPr>
        <p:txBody>
          <a:bodyPr/>
          <a:lstStyle/>
          <a:p>
            <a:r>
              <a:rPr lang="ru-RU" sz="4400" b="1" spc="-1" dirty="0">
                <a:solidFill>
                  <a:srgbClr val="984807"/>
                </a:solidFill>
                <a:ea typeface="DejaVu Sans"/>
              </a:rPr>
              <a:t>Оформление документов, необходимых документов для организации туристского похода</a:t>
            </a:r>
            <a:endParaRPr lang="ru-RU" sz="4400" spc="-1" dirty="0">
              <a:latin typeface="Arial"/>
            </a:endParaRP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Маршрутные документы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000" b="1" spc="-1" dirty="0">
                <a:solidFill>
                  <a:srgbClr val="17375E"/>
                </a:solidFill>
                <a:ea typeface="DejaVu Sans"/>
              </a:rPr>
              <a:t>Маршрутный лист </a:t>
            </a:r>
            <a:r>
              <a:rPr lang="ru-RU" sz="4000" spc="-1" dirty="0">
                <a:solidFill>
                  <a:srgbClr val="17375E"/>
                </a:solidFill>
                <a:ea typeface="DejaVu Sans"/>
              </a:rPr>
              <a:t>выдаётся направляющей образовательной организацией. На основании оформленного маршрутного листа производится учёт работы педагогов, подтверждение туристского опыта обучающихся.</a:t>
            </a:r>
            <a:endParaRPr lang="ru-RU" sz="4000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000" spc="-1" dirty="0">
                <a:solidFill>
                  <a:srgbClr val="17375E"/>
                </a:solidFill>
                <a:ea typeface="DejaVu Sans"/>
              </a:rPr>
              <a:t>Для учета маршрутных листов в образовательной организации необходимо вести журнал регистрации маршрутных </a:t>
            </a:r>
            <a:r>
              <a:rPr lang="ru-RU" sz="4000" spc="-1" dirty="0" smtClean="0">
                <a:solidFill>
                  <a:srgbClr val="17375E"/>
                </a:solidFill>
                <a:ea typeface="DejaVu Sans"/>
              </a:rPr>
              <a:t>листов.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000" spc="-1" dirty="0" smtClean="0">
                <a:solidFill>
                  <a:srgbClr val="17375E"/>
                </a:solidFill>
                <a:ea typeface="DejaVu Sans"/>
              </a:rPr>
              <a:t>Для </a:t>
            </a:r>
            <a:r>
              <a:rPr lang="ru-RU" sz="4000" spc="-1" dirty="0" err="1" smtClean="0">
                <a:solidFill>
                  <a:srgbClr val="17375E"/>
                </a:solidFill>
                <a:ea typeface="DejaVu Sans"/>
              </a:rPr>
              <a:t>категорийных</a:t>
            </a:r>
            <a:r>
              <a:rPr lang="ru-RU" sz="4000" spc="-1" dirty="0" smtClean="0">
                <a:solidFill>
                  <a:srgbClr val="17375E"/>
                </a:solidFill>
                <a:ea typeface="DejaVu Sans"/>
              </a:rPr>
              <a:t> маршрутов</a:t>
            </a:r>
            <a:r>
              <a:rPr lang="ru-RU" sz="4000" spc="-1" dirty="0">
                <a:solidFill>
                  <a:srgbClr val="17375E"/>
                </a:solidFill>
                <a:ea typeface="DejaVu Sans"/>
              </a:rPr>
              <a:t> </a:t>
            </a:r>
            <a:r>
              <a:rPr lang="ru-RU" sz="4000" spc="-1" dirty="0" smtClean="0">
                <a:solidFill>
                  <a:srgbClr val="17375E"/>
                </a:solidFill>
                <a:ea typeface="DejaVu Sans"/>
              </a:rPr>
              <a:t>оформляется </a:t>
            </a:r>
            <a:r>
              <a:rPr lang="ru-RU" sz="4000" b="1" spc="-1" dirty="0" smtClean="0">
                <a:solidFill>
                  <a:schemeClr val="accent4">
                    <a:lumMod val="50000"/>
                  </a:schemeClr>
                </a:solidFill>
                <a:ea typeface="DejaVu Sans"/>
              </a:rPr>
              <a:t>маршрутная книжка.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000" b="1" spc="-1" dirty="0" err="1" smtClean="0">
                <a:solidFill>
                  <a:srgbClr val="C00000"/>
                </a:solidFill>
                <a:ea typeface="DejaVu Sans"/>
              </a:rPr>
              <a:t>Категорийные</a:t>
            </a:r>
            <a:r>
              <a:rPr lang="ru-RU" sz="4000" b="1" spc="-1" dirty="0" smtClean="0">
                <a:solidFill>
                  <a:srgbClr val="C00000"/>
                </a:solidFill>
                <a:ea typeface="DejaVu Sans"/>
              </a:rPr>
              <a:t> маршруты регистрируются только  в МКК!</a:t>
            </a:r>
            <a:endParaRPr lang="ru-RU" sz="4000" b="1" spc="-1" dirty="0">
              <a:solidFill>
                <a:srgbClr val="C00000"/>
              </a:solidFill>
              <a:latin typeface="Arial"/>
            </a:endParaRPr>
          </a:p>
          <a:p>
            <a:endParaRPr lang="ru-RU" sz="2400" dirty="0" smtClean="0"/>
          </a:p>
          <a:p>
            <a:endParaRPr lang="ru-RU" sz="2400" dirty="0"/>
          </a:p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похода</a:t>
            </a:r>
            <a:b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2807617"/>
            <a:ext cx="16611600" cy="3616375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Маршрутные документы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000" b="1" spc="-1" dirty="0">
                <a:solidFill>
                  <a:srgbClr val="17375E"/>
                </a:solidFill>
                <a:ea typeface="DejaVu Sans"/>
              </a:rPr>
              <a:t>Журнал </a:t>
            </a:r>
            <a:r>
              <a:rPr lang="ru-RU" sz="4000" b="1" spc="-1" dirty="0" smtClean="0">
                <a:solidFill>
                  <a:srgbClr val="17375E"/>
                </a:solidFill>
                <a:ea typeface="DejaVu Sans"/>
              </a:rPr>
              <a:t>регистрации </a:t>
            </a:r>
            <a:r>
              <a:rPr lang="ru-RU" sz="4000" b="1" spc="-1" dirty="0">
                <a:solidFill>
                  <a:srgbClr val="17375E"/>
                </a:solidFill>
                <a:ea typeface="DejaVu Sans"/>
              </a:rPr>
              <a:t>маршрутных листов</a:t>
            </a:r>
            <a:endParaRPr lang="ru-RU" sz="4000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000" spc="-1" dirty="0">
                <a:solidFill>
                  <a:srgbClr val="17375E"/>
                </a:solidFill>
                <a:ea typeface="DejaVu Sans"/>
              </a:rPr>
              <a:t>_____________________________________</a:t>
            </a:r>
            <a:endParaRPr lang="ru-RU" sz="4000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000" spc="-1" dirty="0">
                <a:solidFill>
                  <a:srgbClr val="17375E"/>
                </a:solidFill>
                <a:ea typeface="DejaVu Sans"/>
              </a:rPr>
              <a:t>(наименование организации)</a:t>
            </a:r>
            <a:endParaRPr lang="ru-RU" sz="4000" spc="-1" dirty="0">
              <a:latin typeface="Arial"/>
            </a:endParaRPr>
          </a:p>
          <a:p>
            <a:endParaRPr lang="ru-RU" sz="2400" dirty="0"/>
          </a:p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2"/>
          <p:cNvGraphicFramePr/>
          <p:nvPr>
            <p:extLst>
              <p:ext uri="{D42A27DB-BD31-4B8C-83A1-F6EECF244321}">
                <p14:modId xmlns:p14="http://schemas.microsoft.com/office/powerpoint/2010/main" val="2844188342"/>
              </p:ext>
            </p:extLst>
          </p:nvPr>
        </p:nvGraphicFramePr>
        <p:xfrm>
          <a:off x="3082045" y="5829300"/>
          <a:ext cx="11624555" cy="3810000"/>
        </p:xfrm>
        <a:graphic>
          <a:graphicData uri="http://schemas.openxmlformats.org/drawingml/2006/table">
            <a:tbl>
              <a:tblPr/>
              <a:tblGrid>
                <a:gridCol w="1319088"/>
                <a:gridCol w="2206102"/>
                <a:gridCol w="1524407"/>
                <a:gridCol w="1548226"/>
                <a:gridCol w="1691139"/>
                <a:gridCol w="1905508"/>
                <a:gridCol w="1430085"/>
              </a:tblGrid>
              <a:tr h="2339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17375E"/>
                          </a:solidFill>
                          <a:latin typeface="Calibri"/>
                        </a:rPr>
                        <a:t>№ маршрутного листа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Ф.И.О. руководителя группы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17375E"/>
                          </a:solidFill>
                          <a:latin typeface="Calibri"/>
                        </a:rPr>
                        <a:t>Кол-во участников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17375E"/>
                          </a:solidFill>
                          <a:latin typeface="Calibri"/>
                        </a:rPr>
                        <a:t>Сроки проведения 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Район путешествия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Роспись в получении маршрутного листа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17375E"/>
                          </a:solidFill>
                          <a:latin typeface="Calibri"/>
                        </a:rPr>
                        <a:t>Отметка о зачёте маршрута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35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35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58320" marR="583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36171" y="2400300"/>
            <a:ext cx="16611600" cy="6647974"/>
          </a:xfrm>
        </p:spPr>
        <p:txBody>
          <a:bodyPr/>
          <a:lstStyle/>
          <a:p>
            <a:r>
              <a:rPr lang="ru-RU" sz="3600" dirty="0">
                <a:solidFill>
                  <a:srgbClr val="163097"/>
                </a:solidFill>
              </a:rPr>
              <a:t>Более сложные походы регистрируются в маршрутно-квалификационных комиссиях (МКК) образовательных организаций области: </a:t>
            </a:r>
            <a:br>
              <a:rPr lang="ru-RU" sz="3600" dirty="0">
                <a:solidFill>
                  <a:srgbClr val="163097"/>
                </a:solidFill>
              </a:rPr>
            </a:br>
            <a:r>
              <a:rPr lang="ru-RU" sz="3600" dirty="0">
                <a:solidFill>
                  <a:srgbClr val="163097"/>
                </a:solidFill>
              </a:rPr>
              <a:t>МКК МАУДО «Центр детско-юношеского туризма «Космос» </a:t>
            </a:r>
            <a:r>
              <a:rPr lang="ru-RU" sz="3600" dirty="0" err="1">
                <a:solidFill>
                  <a:srgbClr val="163097"/>
                </a:solidFill>
              </a:rPr>
              <a:t>г.Челябинска</a:t>
            </a:r>
            <a:r>
              <a:rPr lang="ru-RU" sz="3600" dirty="0">
                <a:solidFill>
                  <a:srgbClr val="163097"/>
                </a:solidFill>
              </a:rPr>
              <a:t>» - </a:t>
            </a:r>
            <a:r>
              <a:rPr lang="ru-RU" sz="3600" dirty="0">
                <a:solidFill>
                  <a:srgbClr val="163097"/>
                </a:solidFill>
                <a:hlinkClick r:id="rId2"/>
              </a:rPr>
              <a:t>kosmos-tur@mail.ru</a:t>
            </a:r>
            <a:r>
              <a:rPr lang="ru-RU" sz="3600" dirty="0">
                <a:solidFill>
                  <a:srgbClr val="163097"/>
                </a:solidFill>
              </a:rPr>
              <a:t> (с пометкой «для МКК») для туристских групп из г. Челябинска; </a:t>
            </a:r>
            <a:br>
              <a:rPr lang="ru-RU" sz="3600" dirty="0">
                <a:solidFill>
                  <a:srgbClr val="163097"/>
                </a:solidFill>
              </a:rPr>
            </a:br>
            <a:r>
              <a:rPr lang="ru-RU" sz="3600" dirty="0">
                <a:solidFill>
                  <a:srgbClr val="163097"/>
                </a:solidFill>
              </a:rPr>
              <a:t>МКК МБУДО «Станция юных туристов г</a:t>
            </a:r>
            <a:r>
              <a:rPr lang="ru-RU" sz="3600" dirty="0" smtClean="0">
                <a:solidFill>
                  <a:srgbClr val="163097"/>
                </a:solidFill>
              </a:rPr>
              <a:t>. Челябинска</a:t>
            </a:r>
            <a:r>
              <a:rPr lang="ru-RU" sz="3600" dirty="0">
                <a:solidFill>
                  <a:srgbClr val="163097"/>
                </a:solidFill>
              </a:rPr>
              <a:t>» - </a:t>
            </a:r>
            <a:r>
              <a:rPr lang="ru-RU" sz="3600" dirty="0">
                <a:solidFill>
                  <a:srgbClr val="163097"/>
                </a:solidFill>
                <a:hlinkClick r:id="rId3"/>
              </a:rPr>
              <a:t>sutchel@mail.ru</a:t>
            </a:r>
            <a:r>
              <a:rPr lang="ru-RU" sz="3600" dirty="0">
                <a:solidFill>
                  <a:srgbClr val="163097"/>
                </a:solidFill>
              </a:rPr>
              <a:t> (с пометкой «для МКК») для туристских групп из г. Челябинска; </a:t>
            </a:r>
            <a:br>
              <a:rPr lang="ru-RU" sz="3600" dirty="0">
                <a:solidFill>
                  <a:srgbClr val="163097"/>
                </a:solidFill>
              </a:rPr>
            </a:br>
            <a:r>
              <a:rPr lang="ru-RU" sz="3600" dirty="0">
                <a:solidFill>
                  <a:srgbClr val="163097"/>
                </a:solidFill>
              </a:rPr>
              <a:t>МКК МАУ ДО «Дворец творчества детей и молодежи» г. Магнитогорск - </a:t>
            </a:r>
            <a:r>
              <a:rPr lang="ru-RU" sz="3600" dirty="0">
                <a:solidFill>
                  <a:srgbClr val="163097"/>
                </a:solidFill>
                <a:hlinkClick r:id="rId4"/>
              </a:rPr>
              <a:t>raduga2018@mail.ru</a:t>
            </a:r>
            <a:r>
              <a:rPr lang="ru-RU" sz="3600" dirty="0">
                <a:solidFill>
                  <a:srgbClr val="163097"/>
                </a:solidFill>
              </a:rPr>
              <a:t> (с пометкой «для МКК») для туристских групп из г. Магнитогорска; </a:t>
            </a:r>
            <a:br>
              <a:rPr lang="ru-RU" sz="3600" dirty="0">
                <a:solidFill>
                  <a:srgbClr val="163097"/>
                </a:solidFill>
              </a:rPr>
            </a:br>
            <a:r>
              <a:rPr lang="ru-RU" sz="3600" dirty="0">
                <a:solidFill>
                  <a:srgbClr val="163097"/>
                </a:solidFill>
              </a:rPr>
              <a:t>МКК ГБУДО «Областной Центр дополнительного образования детей» - </a:t>
            </a:r>
            <a:r>
              <a:rPr lang="ru-RU" sz="3600" dirty="0">
                <a:solidFill>
                  <a:srgbClr val="163097"/>
                </a:solidFill>
                <a:hlinkClick r:id="rId5"/>
              </a:rPr>
              <a:t>ocdod@mail.ru</a:t>
            </a:r>
            <a:r>
              <a:rPr lang="ru-RU" sz="3600" dirty="0">
                <a:solidFill>
                  <a:srgbClr val="163097"/>
                </a:solidFill>
              </a:rPr>
              <a:t> (с пометкой «для МКК») для туристских групп из Челябинской области.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5200" y="495300"/>
            <a:ext cx="1402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7200" b="1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похода шаг </a:t>
            </a:r>
            <a:r>
              <a:rPr lang="ru-RU" sz="7200" b="1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7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62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600" y="495300"/>
            <a:ext cx="16916400" cy="3693319"/>
          </a:xfrm>
        </p:spPr>
        <p:txBody>
          <a:bodyPr/>
          <a:lstStyle/>
          <a:p>
            <a:r>
              <a:rPr lang="ru-RU" sz="3600" dirty="0" smtClean="0">
                <a:hlinkClick r:id="rId2"/>
              </a:rPr>
              <a:t>Список маршрутов, </a:t>
            </a:r>
          </a:p>
          <a:p>
            <a:r>
              <a:rPr lang="ru-RU" sz="3600" dirty="0" smtClean="0">
                <a:hlinkClick r:id="rId2"/>
              </a:rPr>
              <a:t>рекомендованных </a:t>
            </a:r>
            <a:r>
              <a:rPr lang="ru-RU" sz="3600" dirty="0">
                <a:hlinkClick r:id="rId2"/>
              </a:rPr>
              <a:t>туристских маршрутов для прохождения группами туристов </a:t>
            </a:r>
          </a:p>
          <a:p>
            <a:r>
              <a:rPr lang="ru-RU" sz="3600" dirty="0">
                <a:hlinkClick r:id="rId2"/>
              </a:rPr>
              <a:t>с участием </a:t>
            </a:r>
            <a:r>
              <a:rPr lang="ru-RU" sz="3600" dirty="0" smtClean="0">
                <a:hlinkClick r:id="rId2"/>
              </a:rPr>
              <a:t>детей (</a:t>
            </a:r>
            <a:r>
              <a:rPr lang="ru-RU" sz="3600" dirty="0">
                <a:hlinkClick r:id="rId2"/>
              </a:rPr>
              <a:t>в рамках осуществления самодеятельного туризма и для прохождения организованными группами детей, находящихся в организациях отдыха детей и их оздоровления</a:t>
            </a:r>
            <a:r>
              <a:rPr lang="ru-RU" sz="3600" dirty="0" smtClean="0">
                <a:hlinkClick r:id="rId2"/>
              </a:rPr>
              <a:t>) 2022 </a:t>
            </a:r>
            <a:r>
              <a:rPr lang="ru-RU" sz="3600" dirty="0">
                <a:hlinkClick r:id="rId2"/>
              </a:rPr>
              <a:t>год</a:t>
            </a:r>
            <a:endParaRPr lang="ru-RU" sz="3600" dirty="0"/>
          </a:p>
          <a:p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71900"/>
            <a:ext cx="8610600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24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похода</a:t>
            </a:r>
            <a:b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25397"/>
            <a:ext cx="16611600" cy="6878806"/>
          </a:xfrm>
        </p:spPr>
        <p:txBody>
          <a:bodyPr/>
          <a:lstStyle/>
          <a:p>
            <a:pPr algn="ctr"/>
            <a:r>
              <a:rPr lang="ru-RU" sz="4000" b="1" spc="-1" dirty="0">
                <a:solidFill>
                  <a:srgbClr val="984807"/>
                </a:solidFill>
                <a:ea typeface="DejaVu Sans"/>
              </a:rPr>
              <a:t>Оформление документов, необходимых документов для организации туристского </a:t>
            </a:r>
            <a:r>
              <a:rPr lang="ru-RU" sz="4000" b="1" spc="-1" dirty="0" smtClean="0">
                <a:solidFill>
                  <a:srgbClr val="984807"/>
                </a:solidFill>
                <a:ea typeface="DejaVu Sans"/>
              </a:rPr>
              <a:t>похода</a:t>
            </a:r>
            <a:endParaRPr lang="ru-RU" sz="40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400" spc="-1" dirty="0">
                <a:solidFill>
                  <a:srgbClr val="163097"/>
                </a:solidFill>
                <a:ea typeface="DejaVu Sans"/>
              </a:rPr>
              <a:t> </a:t>
            </a:r>
            <a:r>
              <a:rPr lang="ru-RU" sz="4400" spc="-1" dirty="0" smtClean="0">
                <a:solidFill>
                  <a:srgbClr val="163097"/>
                </a:solidFill>
                <a:ea typeface="DejaVu Sans"/>
              </a:rPr>
              <a:t>  В </a:t>
            </a:r>
            <a:r>
              <a:rPr lang="ru-RU" sz="4400" spc="-1" dirty="0">
                <a:solidFill>
                  <a:srgbClr val="163097"/>
                </a:solidFill>
                <a:ea typeface="DejaVu Sans"/>
              </a:rPr>
              <a:t>письменном разрешении родителей (законных представителей), указываются особенности детей, которые необходимо учесть в походе (Приложение 3 к Методическим рекомендациям) .</a:t>
            </a:r>
            <a:endParaRPr lang="ru-RU" sz="4400" spc="-1" dirty="0">
              <a:solidFill>
                <a:srgbClr val="163097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400" spc="-1" dirty="0">
                <a:solidFill>
                  <a:srgbClr val="163097"/>
                </a:solidFill>
                <a:ea typeface="DejaVu Sans"/>
              </a:rPr>
              <a:t>    </a:t>
            </a:r>
            <a:endParaRPr lang="ru-RU" sz="4400" spc="-1" dirty="0">
              <a:solidFill>
                <a:srgbClr val="163097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400" spc="-1" dirty="0">
                <a:solidFill>
                  <a:srgbClr val="163097"/>
                </a:solidFill>
                <a:ea typeface="DejaVu Sans"/>
              </a:rPr>
              <a:t>    Для обучающихся, членов  туристско-краеведческих объединений образовательной организации, работающих по утвержденным программам письменное разрешение родителей (законных представителей) оформляется один раз – в начале учебного года.</a:t>
            </a:r>
            <a:endParaRPr lang="ru-RU" sz="4400" dirty="0" smtClean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похода</a:t>
            </a:r>
            <a:b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3645692"/>
            <a:ext cx="16611600" cy="6145272"/>
          </a:xfrm>
        </p:spPr>
        <p:txBody>
          <a:bodyPr/>
          <a:lstStyle/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spc="-1" dirty="0" smtClean="0">
                <a:solidFill>
                  <a:srgbClr val="000000"/>
                </a:solidFill>
                <a:ea typeface="DejaVu Sans"/>
              </a:rPr>
              <a:t>    </a:t>
            </a:r>
            <a:r>
              <a:rPr lang="ru-RU" sz="4000" spc="-1" dirty="0" smtClean="0">
                <a:solidFill>
                  <a:srgbClr val="000000"/>
                </a:solidFill>
                <a:ea typeface="DejaVu Sans"/>
              </a:rPr>
              <a:t>В </a:t>
            </a:r>
            <a:r>
              <a:rPr lang="ru-RU" sz="4000" spc="-1" dirty="0">
                <a:solidFill>
                  <a:srgbClr val="000000"/>
                </a:solidFill>
                <a:ea typeface="DejaVu Sans"/>
              </a:rPr>
              <a:t>соответствии с </a:t>
            </a:r>
            <a:r>
              <a:rPr lang="ru-RU" sz="4000" b="1" spc="-1" dirty="0">
                <a:solidFill>
                  <a:srgbClr val="000000"/>
                </a:solidFill>
                <a:ea typeface="DejaVu Sans"/>
              </a:rPr>
              <a:t>Правилами вида спорта «Спортивный туризм» все участники спортивных соревнований должны быть застрахованы </a:t>
            </a:r>
            <a:r>
              <a:rPr lang="ru-RU" sz="4000" spc="-1" dirty="0">
                <a:solidFill>
                  <a:srgbClr val="000000"/>
                </a:solidFill>
                <a:ea typeface="DejaVu Sans"/>
              </a:rPr>
              <a:t>от несчастного случая.</a:t>
            </a:r>
            <a:r>
              <a:rPr lang="ru-RU" sz="4000" b="1" spc="-1" dirty="0">
                <a:solidFill>
                  <a:srgbClr val="000000"/>
                </a:solidFill>
                <a:ea typeface="DejaVu Sans"/>
              </a:rPr>
              <a:t> </a:t>
            </a:r>
            <a:endParaRPr lang="ru-RU" sz="4000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000" b="1" spc="-1" dirty="0">
                <a:solidFill>
                  <a:srgbClr val="000000"/>
                </a:solidFill>
                <a:ea typeface="DejaVu Sans"/>
              </a:rPr>
              <a:t>                  </a:t>
            </a:r>
            <a:r>
              <a:rPr lang="ru-RU" sz="4000" spc="-1" dirty="0">
                <a:solidFill>
                  <a:srgbClr val="000000"/>
                </a:solidFill>
                <a:ea typeface="DejaVu Sans"/>
              </a:rPr>
              <a:t>обязательно страховать </a:t>
            </a:r>
            <a:r>
              <a:rPr lang="ru-RU" sz="4000" spc="-1" dirty="0" smtClean="0">
                <a:solidFill>
                  <a:srgbClr val="000000"/>
                </a:solidFill>
                <a:ea typeface="DejaVu Sans"/>
              </a:rPr>
              <a:t>участников спортивного </a:t>
            </a:r>
            <a:r>
              <a:rPr lang="ru-RU" sz="4000" spc="-1" dirty="0">
                <a:solidFill>
                  <a:srgbClr val="000000"/>
                </a:solidFill>
                <a:ea typeface="DejaVu Sans"/>
              </a:rPr>
              <a:t>похода, если команда будет участвовать  </a:t>
            </a:r>
            <a:r>
              <a:rPr lang="ru-RU" sz="4000" spc="-1" dirty="0" smtClean="0">
                <a:solidFill>
                  <a:srgbClr val="000000"/>
                </a:solidFill>
                <a:ea typeface="DejaVu Sans"/>
              </a:rPr>
              <a:t>в </a:t>
            </a:r>
            <a:r>
              <a:rPr lang="ru-RU" sz="4000" spc="-1" dirty="0">
                <a:solidFill>
                  <a:srgbClr val="000000"/>
                </a:solidFill>
                <a:ea typeface="DejaVu Sans"/>
              </a:rPr>
              <a:t>соревнованиях по спортивному </a:t>
            </a:r>
            <a:r>
              <a:rPr lang="ru-RU" sz="4000" spc="-1" dirty="0" smtClean="0">
                <a:solidFill>
                  <a:srgbClr val="000000"/>
                </a:solidFill>
                <a:ea typeface="DejaVu Sans"/>
              </a:rPr>
              <a:t>туризму</a:t>
            </a: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4000" spc="-1" dirty="0" smtClean="0">
              <a:solidFill>
                <a:srgbClr val="000000"/>
              </a:solidFill>
              <a:ea typeface="DejaVu Sans"/>
            </a:endParaRPr>
          </a:p>
          <a:p>
            <a:pPr marL="343080" indent="-341640" algn="just">
              <a:spcBef>
                <a:spcPts val="479"/>
              </a:spcBef>
              <a:tabLst>
                <a:tab pos="0" algn="l"/>
              </a:tabLst>
            </a:pPr>
            <a:r>
              <a:rPr lang="ru-RU" sz="4000" b="1" spc="-1" dirty="0" smtClean="0">
                <a:solidFill>
                  <a:srgbClr val="FF0000"/>
                </a:solidFill>
                <a:ea typeface="DejaVu Sans"/>
              </a:rPr>
              <a:t>Рекомендуем </a:t>
            </a:r>
            <a:r>
              <a:rPr lang="ru-RU" sz="4000" b="1" spc="-1" dirty="0">
                <a:solidFill>
                  <a:srgbClr val="FF0000"/>
                </a:solidFill>
                <a:ea typeface="DejaVu Sans"/>
              </a:rPr>
              <a:t>страховать всех участников спортивных походов со степенных, даже если команда не участвует в соревнованиях</a:t>
            </a:r>
            <a:endParaRPr lang="ru-RU" sz="4000" spc="-1" dirty="0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400" spc="-1" dirty="0">
              <a:latin typeface="Arial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896040" y="6057900"/>
            <a:ext cx="1050120" cy="502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похода</a:t>
            </a:r>
            <a:b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7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2247900"/>
            <a:ext cx="16611600" cy="7694414"/>
          </a:xfrm>
        </p:spPr>
        <p:txBody>
          <a:bodyPr/>
          <a:lstStyle/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целевого инструктажа руководителя и заместителя руководителя похода</a:t>
            </a:r>
          </a:p>
          <a:p>
            <a:pPr algn="ctr"/>
            <a:endParaRPr lang="ru-RU" sz="3200" b="1" spc="-1" dirty="0" smtClean="0">
              <a:solidFill>
                <a:srgbClr val="000000"/>
              </a:solidFill>
              <a:ea typeface="DejaVu Sans"/>
            </a:endParaRPr>
          </a:p>
          <a:p>
            <a:pPr algn="ctr"/>
            <a:r>
              <a:rPr lang="ru-RU" sz="4400" b="1" spc="-1" dirty="0" smtClean="0">
                <a:solidFill>
                  <a:srgbClr val="163097"/>
                </a:solidFill>
                <a:ea typeface="DejaVu Sans"/>
              </a:rPr>
              <a:t>Администрация </a:t>
            </a:r>
            <a:r>
              <a:rPr lang="ru-RU" sz="4400" b="1" spc="-1" dirty="0">
                <a:solidFill>
                  <a:srgbClr val="163097"/>
                </a:solidFill>
                <a:ea typeface="DejaVu Sans"/>
              </a:rPr>
              <a:t>образовательной организации, проводящей поход, обязана провести целевой инструктаж по обеспечению безопасности обучающихся в походе с руководителем похода и его заместителем (помощником). </a:t>
            </a:r>
            <a:endParaRPr lang="ru-RU" sz="4400" b="1" spc="-1" dirty="0" smtClean="0">
              <a:solidFill>
                <a:srgbClr val="163097"/>
              </a:solidFill>
              <a:ea typeface="DejaVu Sans"/>
            </a:endParaRPr>
          </a:p>
          <a:p>
            <a:pPr algn="ctr"/>
            <a:r>
              <a:rPr lang="ru-RU" sz="4400" b="1" spc="-1" dirty="0" smtClean="0">
                <a:solidFill>
                  <a:srgbClr val="163097"/>
                </a:solidFill>
                <a:ea typeface="DejaVu Sans"/>
              </a:rPr>
              <a:t>Записи </a:t>
            </a:r>
            <a:r>
              <a:rPr lang="ru-RU" sz="4400" b="1" spc="-1" dirty="0">
                <a:solidFill>
                  <a:srgbClr val="163097"/>
                </a:solidFill>
                <a:ea typeface="DejaVu Sans"/>
              </a:rPr>
              <a:t>о проведении инструктажа производятся в соответствующих журналах (Приложение 2 к Методическим рекомендациям).</a:t>
            </a:r>
            <a:endParaRPr lang="ru-RU" sz="4400" spc="-1" dirty="0">
              <a:solidFill>
                <a:srgbClr val="163097"/>
              </a:solidFill>
              <a:latin typeface="Arial"/>
            </a:endParaRPr>
          </a:p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похода</a:t>
            </a:r>
            <a:b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9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3645692"/>
            <a:ext cx="16611600" cy="4001095"/>
          </a:xfrm>
        </p:spPr>
        <p:txBody>
          <a:bodyPr/>
          <a:lstStyle/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800" b="1" spc="-1" dirty="0">
                <a:solidFill>
                  <a:srgbClr val="984807"/>
                </a:solidFill>
                <a:ea typeface="DejaVu Sans"/>
              </a:rPr>
              <a:t>Постановка группы на учет в подразделение МЧС </a:t>
            </a:r>
            <a:endParaRPr lang="ru-RU" sz="4800" b="1" spc="-1" dirty="0" smtClean="0">
              <a:solidFill>
                <a:srgbClr val="984807"/>
              </a:solidFill>
              <a:ea typeface="DejaVu Sans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800" b="1" spc="-1" dirty="0" smtClean="0">
                <a:solidFill>
                  <a:srgbClr val="984807"/>
                </a:solidFill>
                <a:ea typeface="DejaVu Sans"/>
              </a:rPr>
              <a:t>Через сайт </a:t>
            </a:r>
            <a:r>
              <a:rPr lang="en-US" sz="4800" b="1" spc="-1" dirty="0" smtClean="0">
                <a:solidFill>
                  <a:srgbClr val="984807"/>
                </a:solidFill>
                <a:ea typeface="DejaVu Sans"/>
                <a:hlinkClick r:id="rId2"/>
              </a:rPr>
              <a:t>https</a:t>
            </a:r>
            <a:r>
              <a:rPr lang="en-US" sz="4800" b="1" spc="-1" dirty="0">
                <a:solidFill>
                  <a:srgbClr val="984807"/>
                </a:solidFill>
                <a:ea typeface="DejaVu Sans"/>
                <a:hlinkClick r:id="rId2"/>
              </a:rPr>
              <a:t>://</a:t>
            </a:r>
            <a:r>
              <a:rPr lang="en-US" sz="4800" b="1" spc="-1" dirty="0" smtClean="0">
                <a:solidFill>
                  <a:srgbClr val="984807"/>
                </a:solidFill>
                <a:ea typeface="DejaVu Sans"/>
                <a:hlinkClick r:id="rId2"/>
              </a:rPr>
              <a:t>forms.mchs.gov.ru/registration_tourist_groups</a:t>
            </a:r>
            <a:endParaRPr lang="ru-RU" sz="4800" b="1" spc="-1" dirty="0" smtClean="0">
              <a:solidFill>
                <a:srgbClr val="984807"/>
              </a:solidFill>
              <a:ea typeface="DejaVu Sans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1" spc="-1" dirty="0" smtClean="0">
              <a:solidFill>
                <a:srgbClr val="984807"/>
              </a:solidFill>
              <a:ea typeface="DejaVu Sans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spc="-1" dirty="0"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похода</a:t>
            </a:r>
            <a:br>
              <a:rPr lang="ru-RU" sz="7000" dirty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9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2552700"/>
            <a:ext cx="16611600" cy="6412012"/>
          </a:xfrm>
        </p:spPr>
        <p:txBody>
          <a:bodyPr/>
          <a:lstStyle/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5400" b="1" spc="-1" dirty="0">
                <a:solidFill>
                  <a:srgbClr val="984807"/>
                </a:solidFill>
                <a:ea typeface="DejaVu Sans"/>
              </a:rPr>
              <a:t>После выхода на маршрут сообщить о выходе:</a:t>
            </a:r>
            <a:endParaRPr lang="ru-RU" sz="5400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-"/>
              <a:tabLst>
                <a:tab pos="0" algn="l"/>
              </a:tabLst>
            </a:pPr>
            <a:r>
              <a:rPr lang="ru-RU" sz="6000" b="1" spc="-1" dirty="0">
                <a:solidFill>
                  <a:srgbClr val="FF0000"/>
                </a:solidFill>
                <a:ea typeface="DejaVu Sans"/>
              </a:rPr>
              <a:t> руководителю </a:t>
            </a:r>
            <a:r>
              <a:rPr lang="ru-RU" sz="6000" b="1" spc="-1" dirty="0" smtClean="0">
                <a:solidFill>
                  <a:srgbClr val="FF0000"/>
                </a:solidFill>
                <a:ea typeface="DejaVu Sans"/>
              </a:rPr>
              <a:t>проводящей организации!</a:t>
            </a:r>
            <a:endParaRPr lang="ru-RU" sz="6000" b="1" spc="-1" dirty="0">
              <a:solidFill>
                <a:srgbClr val="FF0000"/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-"/>
              <a:tabLst>
                <a:tab pos="0" algn="l"/>
              </a:tabLst>
            </a:pPr>
            <a:r>
              <a:rPr lang="ru-RU" sz="6000" b="1" spc="-1" dirty="0">
                <a:solidFill>
                  <a:srgbClr val="FF0000"/>
                </a:solidFill>
                <a:ea typeface="DejaVu Sans"/>
              </a:rPr>
              <a:t> в подразделение </a:t>
            </a:r>
            <a:r>
              <a:rPr lang="ru-RU" sz="6000" b="1" spc="-1" dirty="0" smtClean="0">
                <a:solidFill>
                  <a:srgbClr val="FF0000"/>
                </a:solidFill>
                <a:ea typeface="DejaVu Sans"/>
              </a:rPr>
              <a:t>МЧС!</a:t>
            </a:r>
            <a:endParaRPr lang="ru-RU" sz="6000" b="1" spc="-1" dirty="0">
              <a:solidFill>
                <a:srgbClr val="FF0000"/>
              </a:solid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479"/>
              </a:spcBef>
              <a:buClr>
                <a:srgbClr val="984807"/>
              </a:buClr>
              <a:buFont typeface="Arial"/>
              <a:buChar char="-"/>
              <a:tabLst>
                <a:tab pos="0" algn="l"/>
              </a:tabLst>
            </a:pPr>
            <a:r>
              <a:rPr lang="ru-RU" sz="6000" b="1" spc="-1" dirty="0">
                <a:solidFill>
                  <a:srgbClr val="FF0000"/>
                </a:solidFill>
                <a:ea typeface="DejaVu Sans"/>
              </a:rPr>
              <a:t> в выпускающую </a:t>
            </a:r>
            <a:r>
              <a:rPr lang="ru-RU" sz="6000" b="1" spc="-1" dirty="0" smtClean="0">
                <a:solidFill>
                  <a:srgbClr val="FF0000"/>
                </a:solidFill>
                <a:ea typeface="DejaVu Sans"/>
              </a:rPr>
              <a:t>МКК – порядок сообщения согласовать при оформлении документов!</a:t>
            </a:r>
            <a:endParaRPr lang="ru-RU" sz="6000" b="1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1" spc="-1" dirty="0" smtClean="0">
              <a:solidFill>
                <a:srgbClr val="984807"/>
              </a:solidFill>
              <a:ea typeface="DejaVu Sans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spc="-1" dirty="0"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229963"/>
            <a:ext cx="10919460" cy="2154436"/>
          </a:xfrm>
        </p:spPr>
        <p:txBody>
          <a:bodyPr/>
          <a:lstStyle/>
          <a:p>
            <a:pPr algn="ctr"/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dirty="0" smtClean="0">
                <a:solidFill>
                  <a:srgbClr val="163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Возвращение из похода</a:t>
            </a:r>
            <a:endParaRPr lang="ru-RU" sz="7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3645692"/>
            <a:ext cx="16611600" cy="721223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5400" b="1" spc="-1" dirty="0" smtClean="0">
                <a:solidFill>
                  <a:srgbClr val="984807"/>
                </a:solidFill>
                <a:ea typeface="DejaVu Sans"/>
              </a:rPr>
              <a:t>Руководитель сообщает в МЧС и МКК о завершении похода.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ru-RU" sz="5400" b="1" spc="-1" dirty="0">
              <a:solidFill>
                <a:srgbClr val="984807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5400" b="1" spc="-1" dirty="0" smtClean="0">
                <a:solidFill>
                  <a:srgbClr val="984807"/>
                </a:solidFill>
                <a:latin typeface="Arial"/>
              </a:rPr>
              <a:t>Для руководителя и участников начинается завершающий этап мероприятия:</a:t>
            </a:r>
          </a:p>
          <a:p>
            <a:pPr marL="685800" indent="-685800">
              <a:lnSpc>
                <a:spcPct val="100000"/>
              </a:lnSpc>
              <a:spcBef>
                <a:spcPts val="479"/>
              </a:spcBef>
              <a:buFontTx/>
              <a:buChar char="-"/>
              <a:tabLst>
                <a:tab pos="0" algn="l"/>
              </a:tabLst>
            </a:pPr>
            <a:r>
              <a:rPr lang="ru-RU" sz="5400" b="1" spc="-1" dirty="0" smtClean="0">
                <a:solidFill>
                  <a:srgbClr val="984807"/>
                </a:solidFill>
                <a:latin typeface="Arial"/>
              </a:rPr>
              <a:t>Подведение итогов</a:t>
            </a:r>
          </a:p>
          <a:p>
            <a:pPr marL="685800" indent="-685800">
              <a:lnSpc>
                <a:spcPct val="100000"/>
              </a:lnSpc>
              <a:spcBef>
                <a:spcPts val="479"/>
              </a:spcBef>
              <a:buFontTx/>
              <a:buChar char="-"/>
              <a:tabLst>
                <a:tab pos="0" algn="l"/>
              </a:tabLst>
            </a:pPr>
            <a:r>
              <a:rPr lang="ru-RU" sz="5400" b="1" spc="-1" dirty="0" smtClean="0">
                <a:solidFill>
                  <a:srgbClr val="984807"/>
                </a:solidFill>
                <a:latin typeface="Arial"/>
              </a:rPr>
              <a:t>Написание отчета и т.д.</a:t>
            </a:r>
            <a:endParaRPr lang="ru-RU" sz="5400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1" spc="-1" dirty="0" smtClean="0">
              <a:solidFill>
                <a:srgbClr val="984807"/>
              </a:solidFill>
              <a:ea typeface="DejaVu Sans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spc="-1" dirty="0"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943100"/>
            <a:ext cx="10919460" cy="6371681"/>
          </a:xfrm>
        </p:spPr>
        <p:txBody>
          <a:bodyPr/>
          <a:lstStyle/>
          <a:p>
            <a:pPr marL="2310130" marR="5080" indent="-2298065" algn="l">
              <a:lnSpc>
                <a:spcPct val="116599"/>
              </a:lnSpc>
              <a:spcBef>
                <a:spcPts val="100"/>
              </a:spcBef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              ТУРИСТСКИЙ ПОХОД,</a:t>
            </a:r>
            <a:b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ОРГАНИЗОВАННЫЙ ОБУЧАЮЩИМИСЯ И ПЕДАГОГАМИ (СОТРУДНИКАМИ) 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>ОБРАЗОВАТЕЛЬНОЙ</a:t>
            </a:r>
            <a:br>
              <a:rPr lang="ru-RU" sz="4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>ОРГАНИЗАЦИИ</a:t>
            </a:r>
            <a:br>
              <a:rPr lang="ru-RU" sz="4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19091508">
            <a:off x="11193923" y="2539105"/>
            <a:ext cx="4253445" cy="2287978"/>
          </a:xfrm>
          <a:prstGeom prst="corner">
            <a:avLst>
              <a:gd name="adj1" fmla="val 50000"/>
              <a:gd name="adj2" fmla="val 4355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0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1562100"/>
            <a:ext cx="16611600" cy="10356681"/>
          </a:xfrm>
        </p:spPr>
        <p:txBody>
          <a:bodyPr/>
          <a:lstStyle/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800" spc="-1" dirty="0" smtClean="0">
                <a:solidFill>
                  <a:srgbClr val="17375E"/>
                </a:solidFill>
                <a:ea typeface="DejaVu Sans"/>
              </a:rPr>
              <a:t>  </a:t>
            </a:r>
            <a:r>
              <a:rPr lang="ru-RU" sz="6600" b="1" spc="-1" dirty="0" smtClean="0">
                <a:solidFill>
                  <a:srgbClr val="163097"/>
                </a:solidFill>
                <a:ea typeface="DejaVu Sans"/>
              </a:rPr>
              <a:t>В </a:t>
            </a:r>
            <a:r>
              <a:rPr lang="ru-RU" sz="6600" b="1" spc="-1" dirty="0">
                <a:solidFill>
                  <a:srgbClr val="163097"/>
                </a:solidFill>
                <a:ea typeface="DejaVu Sans"/>
              </a:rPr>
              <a:t>случае нарушения группой на маршруте  контрольных  сроков оповещения  администрация организации, проводящей путешествие, обязана незамедлительно связаться с подразделением МЧС, в котором группа была поставлена на учет, для выяснения местонахождения группы и оказания ей необходимой помощи.</a:t>
            </a:r>
            <a:endParaRPr lang="ru-RU" sz="6600" b="1" spc="-1" dirty="0">
              <a:solidFill>
                <a:srgbClr val="163097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6600" b="1" spc="-1" dirty="0" smtClean="0">
              <a:solidFill>
                <a:srgbClr val="984807"/>
              </a:solidFill>
              <a:ea typeface="DejaVu Sans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spc="-1" dirty="0"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 txBox="1">
            <a:spLocks/>
          </p:cNvSpPr>
          <p:nvPr/>
        </p:nvSpPr>
        <p:spPr>
          <a:xfrm>
            <a:off x="624840" y="571500"/>
            <a:ext cx="16611600" cy="8663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 smtClean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79"/>
              </a:spcBef>
              <a:tabLst>
                <a:tab pos="0" algn="l"/>
              </a:tabLst>
            </a:pPr>
            <a:r>
              <a:rPr lang="ru-RU" sz="5400" b="1" spc="-1" dirty="0" smtClean="0">
                <a:solidFill>
                  <a:srgbClr val="984807"/>
                </a:solidFill>
                <a:ea typeface="DejaVu Sans"/>
              </a:rPr>
              <a:t>После похода</a:t>
            </a:r>
          </a:p>
          <a:p>
            <a:pPr>
              <a:spcBef>
                <a:spcPts val="479"/>
              </a:spcBef>
              <a:tabLst>
                <a:tab pos="0" algn="l"/>
              </a:tabLst>
            </a:pPr>
            <a:r>
              <a:rPr lang="ru-RU" sz="5400" b="1" u="sng" spc="-1" dirty="0" smtClean="0">
                <a:solidFill>
                  <a:srgbClr val="163097"/>
                </a:solidFill>
                <a:ea typeface="DejaVu Sans"/>
              </a:rPr>
              <a:t>Для </a:t>
            </a:r>
            <a:r>
              <a:rPr lang="ru-RU" sz="5400" b="1" u="sng" spc="-1" dirty="0" err="1" smtClean="0">
                <a:solidFill>
                  <a:srgbClr val="163097"/>
                </a:solidFill>
                <a:ea typeface="DejaVu Sans"/>
              </a:rPr>
              <a:t>некатегорийных</a:t>
            </a:r>
            <a:r>
              <a:rPr lang="ru-RU" sz="5400" b="1" u="sng" spc="-1" dirty="0" smtClean="0">
                <a:solidFill>
                  <a:srgbClr val="163097"/>
                </a:solidFill>
                <a:ea typeface="DejaVu Sans"/>
              </a:rPr>
              <a:t> походов:</a:t>
            </a:r>
          </a:p>
          <a:p>
            <a:pPr>
              <a:spcBef>
                <a:spcPts val="479"/>
              </a:spcBef>
              <a:tabLst>
                <a:tab pos="0" algn="l"/>
              </a:tabLst>
            </a:pPr>
            <a:r>
              <a:rPr lang="ru-RU" sz="5400" b="1" spc="-1" dirty="0" smtClean="0">
                <a:solidFill>
                  <a:srgbClr val="163097"/>
                </a:solidFill>
                <a:latin typeface="Arial"/>
              </a:rPr>
              <a:t>не позднее 3-х дней после похода сдать заполненный с двух сторон маршрутный лист в МКК или подшить в журнал в ОО</a:t>
            </a:r>
          </a:p>
          <a:p>
            <a:pPr>
              <a:spcBef>
                <a:spcPts val="479"/>
              </a:spcBef>
              <a:tabLst>
                <a:tab pos="0" algn="l"/>
              </a:tabLst>
            </a:pPr>
            <a:endParaRPr lang="ru-RU" sz="5400" b="1" spc="-1" dirty="0" smtClean="0">
              <a:solidFill>
                <a:srgbClr val="163097"/>
              </a:solidFill>
              <a:latin typeface="Arial"/>
            </a:endParaRPr>
          </a:p>
          <a:p>
            <a:pPr>
              <a:spcBef>
                <a:spcPts val="479"/>
              </a:spcBef>
              <a:tabLst>
                <a:tab pos="0" algn="l"/>
              </a:tabLst>
            </a:pPr>
            <a:r>
              <a:rPr lang="ru-RU" sz="5400" b="1" u="sng" spc="-1" dirty="0" smtClean="0">
                <a:solidFill>
                  <a:srgbClr val="163097"/>
                </a:solidFill>
                <a:latin typeface="Arial"/>
              </a:rPr>
              <a:t>Для </a:t>
            </a:r>
            <a:r>
              <a:rPr lang="ru-RU" sz="5400" b="1" u="sng" spc="-1" dirty="0" err="1" smtClean="0">
                <a:solidFill>
                  <a:srgbClr val="163097"/>
                </a:solidFill>
                <a:latin typeface="Arial"/>
              </a:rPr>
              <a:t>категорийных</a:t>
            </a:r>
            <a:r>
              <a:rPr lang="ru-RU" sz="5400" b="1" u="sng" spc="-1" dirty="0" smtClean="0">
                <a:solidFill>
                  <a:srgbClr val="163097"/>
                </a:solidFill>
                <a:latin typeface="Arial"/>
              </a:rPr>
              <a:t> походов</a:t>
            </a:r>
            <a:r>
              <a:rPr lang="ru-RU" sz="5400" b="1" spc="-1" dirty="0" smtClean="0">
                <a:solidFill>
                  <a:srgbClr val="163097"/>
                </a:solidFill>
                <a:latin typeface="Arial"/>
              </a:rPr>
              <a:t>:</a:t>
            </a:r>
          </a:p>
          <a:p>
            <a:pPr>
              <a:spcBef>
                <a:spcPts val="479"/>
              </a:spcBef>
              <a:tabLst>
                <a:tab pos="0" algn="l"/>
              </a:tabLst>
            </a:pPr>
            <a:r>
              <a:rPr lang="ru-RU" sz="5400" b="1" spc="-1" dirty="0" smtClean="0">
                <a:solidFill>
                  <a:srgbClr val="163097"/>
                </a:solidFill>
                <a:latin typeface="Arial"/>
              </a:rPr>
              <a:t>В обозначенный МКК срок сдать отчет о походе</a:t>
            </a:r>
            <a:endParaRPr lang="ru-RU" sz="5400" spc="-1" dirty="0" smtClean="0">
              <a:solidFill>
                <a:srgbClr val="163097"/>
              </a:solidFill>
              <a:latin typeface="Arial"/>
            </a:endParaRPr>
          </a:p>
          <a:p>
            <a:pPr>
              <a:spcBef>
                <a:spcPts val="641"/>
              </a:spcBef>
              <a:tabLst>
                <a:tab pos="0" algn="l"/>
              </a:tabLst>
            </a:pPr>
            <a:endParaRPr lang="ru-RU" sz="3200" b="1" spc="-1" dirty="0" smtClean="0">
              <a:solidFill>
                <a:srgbClr val="163097"/>
              </a:solidFill>
              <a:ea typeface="DejaVu Sans"/>
            </a:endParaRPr>
          </a:p>
          <a:p>
            <a:pPr>
              <a:spcBef>
                <a:spcPts val="641"/>
              </a:spcBef>
              <a:tabLst>
                <a:tab pos="0" algn="l"/>
              </a:tabLst>
            </a:pPr>
            <a:endParaRPr lang="ru-RU" sz="3200" spc="-1" dirty="0">
              <a:latin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3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461" y="2662118"/>
            <a:ext cx="12649200" cy="1186350"/>
          </a:xfrm>
        </p:spPr>
        <p:txBody>
          <a:bodyPr/>
          <a:lstStyle/>
          <a:p>
            <a:pPr marL="2310130" marR="5080" indent="-2298065" algn="l">
              <a:lnSpc>
                <a:spcPct val="116599"/>
              </a:lnSpc>
              <a:spcBef>
                <a:spcPts val="100"/>
              </a:spcBef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              НЕ РАССМАТРИВАЕМ ВАРИАНТЫ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229100"/>
            <a:ext cx="17068800" cy="4372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marL="12065" marR="5080" algn="l">
              <a:lnSpc>
                <a:spcPct val="116599"/>
              </a:lnSpc>
              <a:spcBef>
                <a:spcPts val="100"/>
              </a:spcBef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             - ТУРИСТСКИЙ ПОХОД, КАК УСЛУГУ ТУРОПЕРАТОРА, </a:t>
            </a:r>
          </a:p>
          <a:p>
            <a:pPr marL="12065" marR="5080" algn="l">
              <a:lnSpc>
                <a:spcPct val="116599"/>
              </a:lnSpc>
              <a:spcBef>
                <a:spcPts val="100"/>
              </a:spcBef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              КОГДА КЛАСС ПОКУПАЕТ УСЛУГУ</a:t>
            </a:r>
          </a:p>
          <a:p>
            <a:pPr marL="12065" marR="5080" algn="l">
              <a:lnSpc>
                <a:spcPct val="116599"/>
              </a:lnSpc>
              <a:spcBef>
                <a:spcPts val="100"/>
              </a:spcBef>
            </a:pP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  <a:p>
            <a:pPr marL="12065" marR="5080">
              <a:lnSpc>
                <a:spcPct val="116599"/>
              </a:lnSpc>
              <a:spcBef>
                <a:spcPts val="100"/>
              </a:spcBef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              - ВАРИАНТ, КОГДА РОДИТЕЛИ НАНЯЛИ ИНСТРУКТОРА И</a:t>
            </a:r>
          </a:p>
          <a:p>
            <a:pPr marL="12065" marR="5080">
              <a:lnSpc>
                <a:spcPct val="116599"/>
              </a:lnSpc>
              <a:spcBef>
                <a:spcPts val="100"/>
              </a:spcBef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               ИНСТРУКТОР ВЕДЕТ В ГРУППУ В ПОХОД</a:t>
            </a:r>
            <a:endParaRPr lang="ru-RU" sz="4000" dirty="0"/>
          </a:p>
          <a:p>
            <a:pPr marL="12065" marR="5080" algn="l">
              <a:lnSpc>
                <a:spcPct val="116599"/>
              </a:lnSpc>
              <a:spcBef>
                <a:spcPts val="100"/>
              </a:spcBef>
            </a:pP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599" y="451338"/>
            <a:ext cx="2803955" cy="280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834" y="513569"/>
            <a:ext cx="10919460" cy="184665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000" spc="-1" dirty="0">
                <a:solidFill>
                  <a:srgbClr val="162D9D"/>
                </a:solidFill>
                <a:latin typeface="Calibri"/>
                <a:ea typeface="DejaVu Sans"/>
              </a:rPr>
              <a:t>Основные документы,</a:t>
            </a:r>
            <a:r>
              <a:rPr lang="ru-RU" sz="4000" spc="-1" dirty="0">
                <a:solidFill>
                  <a:srgbClr val="162D9D"/>
                </a:solidFill>
                <a:latin typeface="Arial"/>
              </a:rPr>
              <a:t/>
            </a:r>
            <a:br>
              <a:rPr lang="ru-RU" sz="4000" spc="-1" dirty="0">
                <a:solidFill>
                  <a:srgbClr val="162D9D"/>
                </a:solidFill>
                <a:latin typeface="Arial"/>
              </a:rPr>
            </a:br>
            <a:r>
              <a:rPr lang="ru-RU" sz="4000" spc="-1" dirty="0">
                <a:solidFill>
                  <a:srgbClr val="162D9D"/>
                </a:solidFill>
                <a:latin typeface="Calibri"/>
                <a:ea typeface="DejaVu Sans"/>
              </a:rPr>
              <a:t>регламентирующие проведение походов с </a:t>
            </a:r>
            <a:r>
              <a:rPr lang="ru-RU" sz="4000" spc="-1" dirty="0" smtClean="0">
                <a:solidFill>
                  <a:srgbClr val="162D9D"/>
                </a:solidFill>
                <a:latin typeface="Calibri"/>
                <a:ea typeface="DejaVu Sans"/>
              </a:rPr>
              <a:t>обучающимися:</a:t>
            </a:r>
            <a:endParaRPr lang="ru-RU" sz="4000" spc="-1" dirty="0">
              <a:solidFill>
                <a:srgbClr val="162D9D"/>
              </a:solidFill>
              <a:latin typeface="Arial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0" y="3195674"/>
            <a:ext cx="16002000" cy="5909310"/>
          </a:xfrm>
        </p:spPr>
        <p:txBody>
          <a:bodyPr/>
          <a:lstStyle/>
          <a:p>
            <a:pPr algn="ctr"/>
            <a:endParaRPr lang="ru-RU" sz="3200" dirty="0" smtClean="0">
              <a:hlinkClick r:id="rId2"/>
            </a:endParaRPr>
          </a:p>
          <a:p>
            <a:pPr algn="ctr"/>
            <a:r>
              <a:rPr lang="ru-RU" sz="3200" dirty="0" smtClean="0">
                <a:hlinkClick r:id="rId2"/>
              </a:rPr>
              <a:t>Приказ </a:t>
            </a:r>
            <a:r>
              <a:rPr lang="ru-RU" sz="3200" dirty="0">
                <a:hlinkClick r:id="rId2"/>
              </a:rPr>
              <a:t>Министерства просвещения Российской Федерации, Министерства экономического развития Российской Федерации от 19 декабря 2019 г. № 702/811 "Об утверждении общих требований к организации и проведению в природной среде следующих мероприятий с участием детей, являющихся членами организованной группы несовершеннолетних туристов: прохождения туристских маршрутов, других маршрутов передвижения, походов, экспедиций, слетов и иных аналогичных мероприятий, а также указанных мероприятий с участием организованных групп детей, проводимых, организациями, осуществляющими образовательную деятельность, и организациями отдыха детей и их оздоровления, и к порядку уведомления уполномоченных органов государственной власти о месте, сроках и длительности проведения таких мероприятий" </a:t>
            </a:r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(далее Требования)</a:t>
            </a:r>
            <a:endParaRPr lang="ru-RU" sz="32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834" y="513569"/>
            <a:ext cx="10919460" cy="1846659"/>
          </a:xfrm>
        </p:spPr>
        <p:txBody>
          <a:bodyPr/>
          <a:lstStyle/>
          <a:p>
            <a:pPr algn="l"/>
            <a:r>
              <a:rPr lang="ru-RU" sz="4000" spc="-1" dirty="0">
                <a:solidFill>
                  <a:srgbClr val="162D9D"/>
                </a:solidFill>
                <a:latin typeface="Calibri"/>
                <a:ea typeface="DejaVu Sans"/>
              </a:rPr>
              <a:t>Основные документы,</a:t>
            </a:r>
            <a:r>
              <a:rPr lang="ru-RU" sz="4000" spc="-1" dirty="0">
                <a:solidFill>
                  <a:srgbClr val="162D9D"/>
                </a:solidFill>
                <a:latin typeface="Arial"/>
              </a:rPr>
              <a:t/>
            </a:r>
            <a:br>
              <a:rPr lang="ru-RU" sz="4000" spc="-1" dirty="0">
                <a:solidFill>
                  <a:srgbClr val="162D9D"/>
                </a:solidFill>
                <a:latin typeface="Arial"/>
              </a:rPr>
            </a:br>
            <a:r>
              <a:rPr lang="ru-RU" sz="4000" spc="-1" dirty="0">
                <a:solidFill>
                  <a:srgbClr val="162D9D"/>
                </a:solidFill>
                <a:latin typeface="Calibri"/>
                <a:ea typeface="DejaVu Sans"/>
              </a:rPr>
              <a:t>регламентирующие проведение походов с обучающимися:</a:t>
            </a:r>
            <a:endParaRPr lang="ru-RU" sz="4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3195674"/>
            <a:ext cx="16078200" cy="5170646"/>
          </a:xfrm>
        </p:spPr>
        <p:txBody>
          <a:bodyPr/>
          <a:lstStyle/>
          <a:p>
            <a:pPr algn="ctr"/>
            <a:r>
              <a:rPr lang="ru-RU" sz="4800" dirty="0">
                <a:hlinkClick r:id="rId2"/>
              </a:rPr>
              <a:t>Методические рекомендации по организации и проведению туристских походов с обучающимися, одобренные Экспертным советом по совершенствованию системы организации туристско-краеведческой деятельности в образовательных организациях РФ </a:t>
            </a:r>
            <a:br>
              <a:rPr lang="ru-RU" sz="4800" dirty="0">
                <a:hlinkClick r:id="rId2"/>
              </a:rPr>
            </a:br>
            <a:r>
              <a:rPr lang="ru-RU" sz="4800" dirty="0">
                <a:hlinkClick r:id="rId2"/>
              </a:rPr>
              <a:t>Письмо о направлении рекомендаций  2015 </a:t>
            </a:r>
            <a:r>
              <a:rPr lang="ru-RU" sz="4800" dirty="0" smtClean="0">
                <a:hlinkClick r:id="rId2"/>
              </a:rPr>
              <a:t>год</a:t>
            </a:r>
            <a:endParaRPr lang="ru-RU" sz="4800" dirty="0" smtClean="0"/>
          </a:p>
          <a:p>
            <a:pPr algn="ctr"/>
            <a:r>
              <a:rPr lang="ru-RU" sz="48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(далее Методические рекомендации)</a:t>
            </a:r>
            <a:endParaRPr lang="ru-RU" sz="48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DDACCE9-68B4-4562-A8D4-C097961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834" y="513569"/>
            <a:ext cx="10919460" cy="1846659"/>
          </a:xfrm>
        </p:spPr>
        <p:txBody>
          <a:bodyPr/>
          <a:lstStyle/>
          <a:p>
            <a:pPr algn="l"/>
            <a:r>
              <a:rPr lang="ru-RU" sz="4000" spc="-1" dirty="0">
                <a:solidFill>
                  <a:srgbClr val="162D9D"/>
                </a:solidFill>
                <a:latin typeface="Calibri"/>
                <a:ea typeface="DejaVu Sans"/>
              </a:rPr>
              <a:t>Основные документы,</a:t>
            </a:r>
            <a:r>
              <a:rPr lang="ru-RU" sz="4000" spc="-1" dirty="0">
                <a:solidFill>
                  <a:srgbClr val="162D9D"/>
                </a:solidFill>
                <a:latin typeface="Arial"/>
              </a:rPr>
              <a:t/>
            </a:r>
            <a:br>
              <a:rPr lang="ru-RU" sz="4000" spc="-1" dirty="0">
                <a:solidFill>
                  <a:srgbClr val="162D9D"/>
                </a:solidFill>
                <a:latin typeface="Arial"/>
              </a:rPr>
            </a:br>
            <a:r>
              <a:rPr lang="ru-RU" sz="4000" spc="-1" dirty="0">
                <a:solidFill>
                  <a:srgbClr val="162D9D"/>
                </a:solidFill>
                <a:latin typeface="Calibri"/>
                <a:ea typeface="DejaVu Sans"/>
              </a:rPr>
              <a:t>регламентирующие проведение походов с обучающимися:</a:t>
            </a:r>
            <a:endParaRPr lang="ru-RU" sz="4000" dirty="0">
              <a:solidFill>
                <a:srgbClr val="163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F99C68A-1AA7-4782-8A84-8D8D1047D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3195674"/>
            <a:ext cx="16078200" cy="6647974"/>
          </a:xfrm>
        </p:spPr>
        <p:txBody>
          <a:bodyPr/>
          <a:lstStyle/>
          <a:p>
            <a:pPr algn="ctr"/>
            <a:r>
              <a:rPr lang="ru-RU" sz="4800" dirty="0">
                <a:hlinkClick r:id="rId2"/>
              </a:rPr>
              <a:t>«Инструкция по организации и проведению в природной среде мероприятий с обучающимися Российской Федерации, реализуемых в форме походов в рамках проведения школьного, муниципального, регионального и федерального этапа Всероссийских мероприятий, связанных походно - экспедиционной деятельностью». Утверждена Приказом ФГБОУ ДО «Федеральный центр детско-юношеского туризма и краеведения» от 16.02.2021 г. №52. </a:t>
            </a:r>
            <a:endParaRPr lang="ru-RU" sz="4800" dirty="0" smtClean="0"/>
          </a:p>
          <a:p>
            <a:pPr algn="ctr"/>
            <a:r>
              <a:rPr lang="ru-RU" sz="4800" dirty="0" smtClean="0">
                <a:solidFill>
                  <a:srgbClr val="162D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(далее Новая инструкция)</a:t>
            </a:r>
            <a:endParaRPr lang="ru-RU" sz="4800" dirty="0">
              <a:solidFill>
                <a:srgbClr val="162D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8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38200" y="495300"/>
            <a:ext cx="16002000" cy="830997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2022 год, Челябинская область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2000" y="4914900"/>
            <a:ext cx="17145000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chemeClr val="bg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r>
              <a:rPr lang="ru-RU" sz="4800" dirty="0">
                <a:solidFill>
                  <a:schemeClr val="tx1"/>
                </a:solidFill>
                <a:hlinkClick r:id="rId2"/>
              </a:rPr>
              <a:t>Предписание Главного государственного санитарного врача по Челябинской области №3 от 13.04.2022 г. "О дополнительных противоэпидемических (профилактических) мероприятиях в очаге клещевых инфекций в Челябинской области в сезон 2022 года"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2004</Words>
  <Application>Microsoft Office PowerPoint</Application>
  <PresentationFormat>Произвольный</PresentationFormat>
  <Paragraphs>315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Алгоритм выхода  в поход детской группы</vt:lpstr>
      <vt:lpstr>Региональный центр детско-юношеского туризма ocdod74.ru  Сайт Муниципального автономного учреждения дополнительного образования «Центр детско-юношеского туризма «Космос»  г. Челябинска» космос-тур.рф  Сайт Региональной физкультурно-спортивной общественной организации "Федерация спортивного туризма Челябинской области» sporttur74.ru   </vt:lpstr>
      <vt:lpstr>Группа Федерация спортивного туризма Челябинской области вконтакте https://vk.com/club9903420  Группа юных туристов, краеведов и педагогов-туристов Челябинской области вконтакте “Детский туризм и краеведение 74” https://vk.com/dutkraevedchelobl  Группа ЦДЮТур "Космос" г. Челябинска вконтакте https://vk.com/kosmostur </vt:lpstr>
      <vt:lpstr>              ТУРИСТСКИЙ ПОХОД, ОРГАНИЗОВАННЫЙ ОБУЧАЮЩИМИСЯ И ПЕДАГОГАМИ (СОТРУДНИКАМИ) ОБРАЗОВАТЕЛЬНОЙ ОРГАНИЗАЦИИ  </vt:lpstr>
      <vt:lpstr>              НЕ РАССМАТРИВАЕМ ВАРИАНТЫ </vt:lpstr>
      <vt:lpstr>Основные документы, регламентирующие проведение походов с обучающимися:</vt:lpstr>
      <vt:lpstr>Основные документы, регламентирующие проведение походов с обучающимися:</vt:lpstr>
      <vt:lpstr>Основные документы, регламентирующие проведение походов с обучающимися:</vt:lpstr>
      <vt:lpstr>Презентация PowerPoint</vt:lpstr>
      <vt:lpstr>До начала похода должны быть решены следующие вопросы:</vt:lpstr>
      <vt:lpstr>ОПЫТ МАУДО ЦДЮТур «Космос»</vt:lpstr>
      <vt:lpstr>Презентация PowerPoint</vt:lpstr>
      <vt:lpstr> Формирование групп для участия в походах</vt:lpstr>
      <vt:lpstr>Формирование групп  для участия в походах</vt:lpstr>
      <vt:lpstr>Формирование групп для участия в походах</vt:lpstr>
      <vt:lpstr>Подбор  педагогических кадров</vt:lpstr>
      <vt:lpstr>До начала похода должны быть решены следующие вопросы:</vt:lpstr>
      <vt:lpstr>До начала похода должны быть решены следующие вопросы:</vt:lpstr>
      <vt:lpstr>Презентация PowerPoint</vt:lpstr>
      <vt:lpstr>До начала похода должны быть решены следующие вопросы:</vt:lpstr>
      <vt:lpstr>Презентация PowerPoint</vt:lpstr>
      <vt:lpstr>Организация похода     шаг 1</vt:lpstr>
      <vt:lpstr>Организация похода шаг 2</vt:lpstr>
      <vt:lpstr>Организация похода шаг 3</vt:lpstr>
      <vt:lpstr>Организация похода шаг 4</vt:lpstr>
      <vt:lpstr>Организация похода шаг 5</vt:lpstr>
      <vt:lpstr>Организация похода шаг 6</vt:lpstr>
      <vt:lpstr>Организация похода шаг 6</vt:lpstr>
      <vt:lpstr>Организация похода     шаг 6</vt:lpstr>
      <vt:lpstr>Организация похода          шаг 6</vt:lpstr>
      <vt:lpstr>Организация похода шаг 6</vt:lpstr>
      <vt:lpstr>Презентация PowerPoint</vt:lpstr>
      <vt:lpstr>Презентация PowerPoint</vt:lpstr>
      <vt:lpstr>Организация похода шаг 6</vt:lpstr>
      <vt:lpstr>Организация похода шаг 6</vt:lpstr>
      <vt:lpstr>Организация похода шаг 7</vt:lpstr>
      <vt:lpstr>Организация похода шаг 9</vt:lpstr>
      <vt:lpstr>Организация похода шаг 9</vt:lpstr>
      <vt:lpstr> Возвращение из похода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</dc:title>
  <dc:creator>Dmitry Babich-Kaminskiy</dc:creator>
  <cp:keywords>DAEZMhgj9JQ,BAERVgWZLA8</cp:keywords>
  <cp:lastModifiedBy>Пользователь</cp:lastModifiedBy>
  <cp:revision>61</cp:revision>
  <dcterms:created xsi:type="dcterms:W3CDTF">2021-03-19T14:12:47Z</dcterms:created>
  <dcterms:modified xsi:type="dcterms:W3CDTF">2022-06-22T05:29:38Z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2021-03-19T00:00:00Z</vt:filetime>
  </property>
  <property fmtid="{D5CDD505-2E9C-101B-9397-08002B2CF9AE}" pid="3" name="Creator">
    <vt:lpwstr>Canva</vt:lpwstr>
  </property>
  <property fmtid="{D5CDD505-2E9C-101B-9397-08002B2CF9AE}" pid="4" name="LastSaved">
    <vt:filetime>2021-03-19T00:00:00Z</vt:filetime>
  </property>
</Properties>
</file>